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35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3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3890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7400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0136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4392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7974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2106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2928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7745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7543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7187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684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306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9399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75986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1965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7899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1116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6913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4828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1237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1500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9631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470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rgbClr val="2D2F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27976" y="1224188"/>
            <a:ext cx="0" cy="7749540"/>
          </a:xfrm>
          <a:custGeom>
            <a:avLst/>
            <a:gdLst/>
            <a:ahLst/>
            <a:cxnLst/>
            <a:rect l="l" t="t" r="r" b="b"/>
            <a:pathLst>
              <a:path h="7749540">
                <a:moveTo>
                  <a:pt x="0" y="7749027"/>
                </a:moveTo>
                <a:lnTo>
                  <a:pt x="0" y="0"/>
                </a:lnTo>
              </a:path>
            </a:pathLst>
          </a:custGeom>
          <a:ln w="4510">
            <a:solidFill>
              <a:srgbClr val="54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19038" y="8977726"/>
            <a:ext cx="5806440" cy="0"/>
          </a:xfrm>
          <a:custGeom>
            <a:avLst/>
            <a:gdLst/>
            <a:ahLst/>
            <a:cxnLst/>
            <a:rect l="l" t="t" r="r" b="b"/>
            <a:pathLst>
              <a:path w="5806440">
                <a:moveTo>
                  <a:pt x="5805835" y="0"/>
                </a:moveTo>
                <a:lnTo>
                  <a:pt x="0" y="0"/>
                </a:lnTo>
              </a:path>
            </a:pathLst>
          </a:custGeom>
          <a:ln w="9020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19038" y="1226444"/>
            <a:ext cx="5806440" cy="0"/>
          </a:xfrm>
          <a:custGeom>
            <a:avLst/>
            <a:gdLst/>
            <a:ahLst/>
            <a:cxnLst/>
            <a:rect l="l" t="t" r="r" b="b"/>
            <a:pathLst>
              <a:path w="5806440">
                <a:moveTo>
                  <a:pt x="5805835" y="0"/>
                </a:moveTo>
                <a:lnTo>
                  <a:pt x="0" y="0"/>
                </a:lnTo>
              </a:path>
            </a:pathLst>
          </a:custGeom>
          <a:ln w="9020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818169" y="1219678"/>
            <a:ext cx="0" cy="7762875"/>
          </a:xfrm>
          <a:custGeom>
            <a:avLst/>
            <a:gdLst/>
            <a:ahLst/>
            <a:cxnLst/>
            <a:rect l="l" t="t" r="r" b="b"/>
            <a:pathLst>
              <a:path h="7762875">
                <a:moveTo>
                  <a:pt x="0" y="7762558"/>
                </a:moveTo>
                <a:lnTo>
                  <a:pt x="0" y="0"/>
                </a:lnTo>
              </a:path>
            </a:pathLst>
          </a:custGeom>
          <a:ln w="13531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rgbClr val="2D2F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rgbClr val="2D2F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0770" y="3827778"/>
            <a:ext cx="4850859" cy="463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rgbClr val="2D2F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1338" y="9188345"/>
            <a:ext cx="5808345" cy="0"/>
          </a:xfrm>
          <a:custGeom>
            <a:avLst/>
            <a:gdLst/>
            <a:ahLst/>
            <a:cxnLst/>
            <a:rect l="l" t="t" r="r" b="b"/>
            <a:pathLst>
              <a:path w="5808345">
                <a:moveTo>
                  <a:pt x="5808334" y="0"/>
                </a:moveTo>
                <a:lnTo>
                  <a:pt x="0" y="0"/>
                </a:lnTo>
              </a:path>
            </a:pathLst>
          </a:custGeom>
          <a:ln w="4474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0166" y="1114331"/>
            <a:ext cx="0" cy="8072120"/>
          </a:xfrm>
          <a:custGeom>
            <a:avLst/>
            <a:gdLst/>
            <a:ahLst/>
            <a:cxnLst/>
            <a:rect l="l" t="t" r="r" b="b"/>
            <a:pathLst>
              <a:path h="8072120">
                <a:moveTo>
                  <a:pt x="0" y="8071776"/>
                </a:moveTo>
                <a:lnTo>
                  <a:pt x="0" y="0"/>
                </a:lnTo>
              </a:path>
            </a:pathLst>
          </a:custGeom>
          <a:ln w="8948">
            <a:solidFill>
              <a:srgbClr val="6464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4908" y="1114331"/>
            <a:ext cx="0" cy="8081009"/>
          </a:xfrm>
          <a:custGeom>
            <a:avLst/>
            <a:gdLst/>
            <a:ahLst/>
            <a:cxnLst/>
            <a:rect l="l" t="t" r="r" b="b"/>
            <a:pathLst>
              <a:path h="8081009">
                <a:moveTo>
                  <a:pt x="0" y="8080725"/>
                </a:moveTo>
                <a:lnTo>
                  <a:pt x="0" y="0"/>
                </a:lnTo>
              </a:path>
            </a:pathLst>
          </a:custGeom>
          <a:ln w="13423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0166" y="1121043"/>
            <a:ext cx="6015990" cy="0"/>
          </a:xfrm>
          <a:custGeom>
            <a:avLst/>
            <a:gdLst/>
            <a:ahLst/>
            <a:cxnLst/>
            <a:rect l="l" t="t" r="r" b="b"/>
            <a:pathLst>
              <a:path w="6015990">
                <a:moveTo>
                  <a:pt x="6015775" y="0"/>
                </a:moveTo>
                <a:lnTo>
                  <a:pt x="0" y="0"/>
                </a:lnTo>
              </a:path>
            </a:pathLst>
          </a:custGeom>
          <a:ln w="8948">
            <a:solidFill>
              <a:srgbClr val="2F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6306" y="9122298"/>
            <a:ext cx="171450" cy="4883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1C1C1D"/>
                </a:solidFill>
                <a:latin typeface="Arial"/>
                <a:cs typeface="Arial"/>
              </a:rPr>
              <a:t>Slide</a:t>
            </a:r>
            <a:r>
              <a:rPr sz="1150" spc="150" dirty="0">
                <a:solidFill>
                  <a:srgbClr val="1C1C1D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B2F2F"/>
                </a:solidFill>
                <a:latin typeface="Arial"/>
                <a:cs typeface="Arial"/>
              </a:rPr>
              <a:t>3</a:t>
            </a:r>
            <a:endParaRPr sz="1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8856" y="1984900"/>
            <a:ext cx="3022600" cy="67310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396875">
              <a:lnSpc>
                <a:spcPct val="100000"/>
              </a:lnSpc>
            </a:pPr>
            <a:r>
              <a:rPr sz="3800" spc="-240" dirty="0">
                <a:solidFill>
                  <a:srgbClr val="2B2F2F"/>
                </a:solidFill>
                <a:latin typeface="Arial"/>
                <a:cs typeface="Arial"/>
              </a:rPr>
              <a:t>N</a:t>
            </a:r>
            <a:r>
              <a:rPr sz="3800" dirty="0">
                <a:solidFill>
                  <a:srgbClr val="2B2F2F"/>
                </a:solidFill>
                <a:latin typeface="Arial"/>
                <a:cs typeface="Arial"/>
              </a:rPr>
              <a:t>otab</a:t>
            </a:r>
            <a:r>
              <a:rPr sz="3800" spc="90" dirty="0">
                <a:solidFill>
                  <a:srgbClr val="2B2F2F"/>
                </a:solidFill>
                <a:latin typeface="Arial"/>
                <a:cs typeface="Arial"/>
              </a:rPr>
              <a:t>l</a:t>
            </a:r>
            <a:r>
              <a:rPr sz="3800" dirty="0">
                <a:solidFill>
                  <a:srgbClr val="2B2F2F"/>
                </a:solidFill>
                <a:latin typeface="Arial"/>
                <a:cs typeface="Arial"/>
              </a:rPr>
              <a:t>e</a:t>
            </a:r>
            <a:r>
              <a:rPr sz="3800" spc="145" dirty="0">
                <a:solidFill>
                  <a:srgbClr val="2B2F2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2B2F2F"/>
                </a:solidFill>
                <a:latin typeface="Arial"/>
                <a:cs typeface="Arial"/>
              </a:rPr>
              <a:t>BayW</a:t>
            </a:r>
            <a:r>
              <a:rPr sz="3800" spc="145" dirty="0">
                <a:solidFill>
                  <a:srgbClr val="2B2F2F"/>
                </a:solidFill>
                <a:latin typeface="Arial"/>
                <a:cs typeface="Arial"/>
              </a:rPr>
              <a:t>E</a:t>
            </a:r>
            <a:r>
              <a:rPr sz="3800" dirty="0">
                <a:solidFill>
                  <a:srgbClr val="2B2F2F"/>
                </a:solidFill>
                <a:latin typeface="Arial"/>
                <a:cs typeface="Arial"/>
              </a:rPr>
              <a:t>B</a:t>
            </a:r>
            <a:r>
              <a:rPr sz="3800" spc="-130" dirty="0">
                <a:solidFill>
                  <a:srgbClr val="2B2F2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2B2F2F"/>
                </a:solidFill>
                <a:latin typeface="Arial"/>
                <a:cs typeface="Arial"/>
              </a:rPr>
              <a:t>Supporters</a:t>
            </a:r>
            <a:endParaRPr sz="3800">
              <a:latin typeface="Arial"/>
              <a:cs typeface="Arial"/>
            </a:endParaRPr>
          </a:p>
          <a:p>
            <a:pPr marL="12700" marR="2369185">
              <a:lnSpc>
                <a:spcPct val="120000"/>
              </a:lnSpc>
              <a:spcBef>
                <a:spcPts val="1675"/>
              </a:spcBef>
            </a:pP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Ca</a:t>
            </a:r>
            <a:r>
              <a:rPr sz="2100" spc="50" dirty="0">
                <a:solidFill>
                  <a:srgbClr val="496993"/>
                </a:solidFill>
                <a:latin typeface="Arial"/>
                <a:cs typeface="Arial"/>
              </a:rPr>
              <a:t>l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iforn</a:t>
            </a:r>
            <a:r>
              <a:rPr sz="2100" spc="-25" dirty="0">
                <a:solidFill>
                  <a:srgbClr val="496993"/>
                </a:solidFill>
                <a:latin typeface="Arial"/>
                <a:cs typeface="Arial"/>
              </a:rPr>
              <a:t>i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a</a:t>
            </a:r>
            <a:r>
              <a:rPr sz="2100" spc="30" dirty="0">
                <a:solidFill>
                  <a:srgbClr val="49699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Senator,</a:t>
            </a:r>
            <a:r>
              <a:rPr sz="2100" spc="235" dirty="0">
                <a:solidFill>
                  <a:srgbClr val="49699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Dianne</a:t>
            </a:r>
            <a:r>
              <a:rPr sz="2100" spc="85" dirty="0">
                <a:solidFill>
                  <a:srgbClr val="496993"/>
                </a:solidFill>
                <a:latin typeface="Arial"/>
                <a:cs typeface="Arial"/>
              </a:rPr>
              <a:t> </a:t>
            </a:r>
            <a:r>
              <a:rPr sz="2100" spc="-200" dirty="0">
                <a:solidFill>
                  <a:srgbClr val="496993"/>
                </a:solidFill>
                <a:latin typeface="Arial"/>
                <a:cs typeface="Arial"/>
              </a:rPr>
              <a:t>F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e</a:t>
            </a:r>
            <a:r>
              <a:rPr sz="2100" spc="10" dirty="0">
                <a:solidFill>
                  <a:srgbClr val="496993"/>
                </a:solidFill>
                <a:latin typeface="Arial"/>
                <a:cs typeface="Arial"/>
              </a:rPr>
              <a:t>i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nste</a:t>
            </a:r>
            <a:r>
              <a:rPr sz="2100" spc="-15" dirty="0">
                <a:solidFill>
                  <a:srgbClr val="496993"/>
                </a:solidFill>
                <a:latin typeface="Arial"/>
                <a:cs typeface="Arial"/>
              </a:rPr>
              <a:t>i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n Ca</a:t>
            </a:r>
            <a:r>
              <a:rPr sz="2100" spc="50" dirty="0">
                <a:solidFill>
                  <a:srgbClr val="496993"/>
                </a:solidFill>
                <a:latin typeface="Arial"/>
                <a:cs typeface="Arial"/>
              </a:rPr>
              <a:t>l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iforn</a:t>
            </a:r>
            <a:r>
              <a:rPr sz="2100" spc="-25" dirty="0">
                <a:solidFill>
                  <a:srgbClr val="496993"/>
                </a:solidFill>
                <a:latin typeface="Arial"/>
                <a:cs typeface="Arial"/>
              </a:rPr>
              <a:t>i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a</a:t>
            </a:r>
            <a:r>
              <a:rPr sz="2100" spc="30" dirty="0">
                <a:solidFill>
                  <a:srgbClr val="49699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Senator,</a:t>
            </a:r>
            <a:r>
              <a:rPr sz="2100" spc="235" dirty="0">
                <a:solidFill>
                  <a:srgbClr val="496993"/>
                </a:solidFill>
                <a:latin typeface="Arial"/>
                <a:cs typeface="Arial"/>
              </a:rPr>
              <a:t> </a:t>
            </a:r>
            <a:r>
              <a:rPr sz="2100" spc="-165" dirty="0">
                <a:solidFill>
                  <a:srgbClr val="496993"/>
                </a:solidFill>
                <a:latin typeface="Arial"/>
                <a:cs typeface="Arial"/>
              </a:rPr>
              <a:t>M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ark</a:t>
            </a:r>
            <a:r>
              <a:rPr sz="2100" spc="120" dirty="0">
                <a:solidFill>
                  <a:srgbClr val="49699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Leno</a:t>
            </a:r>
            <a:endParaRPr sz="21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465"/>
              </a:spcBef>
            </a:pP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U.</a:t>
            </a:r>
            <a:r>
              <a:rPr sz="2100" spc="95" dirty="0">
                <a:solidFill>
                  <a:srgbClr val="496993"/>
                </a:solidFill>
                <a:latin typeface="Arial"/>
                <a:cs typeface="Arial"/>
              </a:rPr>
              <a:t>S</a:t>
            </a:r>
            <a:r>
              <a:rPr sz="2100" dirty="0">
                <a:solidFill>
                  <a:srgbClr val="627990"/>
                </a:solidFill>
                <a:latin typeface="Arial"/>
                <a:cs typeface="Arial"/>
              </a:rPr>
              <a:t>. 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Repres</a:t>
            </a:r>
            <a:r>
              <a:rPr sz="2100" spc="15" dirty="0">
                <a:solidFill>
                  <a:srgbClr val="496993"/>
                </a:solidFill>
                <a:latin typeface="Arial"/>
                <a:cs typeface="Arial"/>
              </a:rPr>
              <a:t>e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ntative,</a:t>
            </a:r>
            <a:r>
              <a:rPr sz="2100" spc="185" dirty="0">
                <a:solidFill>
                  <a:srgbClr val="49699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Michael</a:t>
            </a:r>
            <a:r>
              <a:rPr sz="2100" spc="35" dirty="0">
                <a:solidFill>
                  <a:srgbClr val="496993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496993"/>
                </a:solidFill>
                <a:latin typeface="Arial"/>
                <a:cs typeface="Arial"/>
              </a:rPr>
              <a:t>M</a:t>
            </a:r>
            <a:r>
              <a:rPr sz="2100" dirty="0">
                <a:solidFill>
                  <a:srgbClr val="627990"/>
                </a:solidFill>
                <a:latin typeface="Arial"/>
                <a:cs typeface="Arial"/>
              </a:rPr>
              <a:t>.</a:t>
            </a:r>
            <a:r>
              <a:rPr sz="2100" spc="35" dirty="0">
                <a:solidFill>
                  <a:srgbClr val="62799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Honda</a:t>
            </a:r>
            <a:endParaRPr sz="2100">
              <a:latin typeface="Arial"/>
              <a:cs typeface="Arial"/>
            </a:endParaRPr>
          </a:p>
          <a:p>
            <a:pPr marL="12700" marR="2232025" indent="4445">
              <a:lnSpc>
                <a:spcPct val="120000"/>
              </a:lnSpc>
            </a:pP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U.S.</a:t>
            </a:r>
            <a:r>
              <a:rPr sz="2100" spc="60" dirty="0">
                <a:solidFill>
                  <a:srgbClr val="49699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Repres</a:t>
            </a:r>
            <a:r>
              <a:rPr sz="2100" spc="15" dirty="0">
                <a:solidFill>
                  <a:srgbClr val="496993"/>
                </a:solidFill>
                <a:latin typeface="Arial"/>
                <a:cs typeface="Arial"/>
              </a:rPr>
              <a:t>e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ntative,</a:t>
            </a:r>
            <a:r>
              <a:rPr sz="2100" spc="15" dirty="0">
                <a:solidFill>
                  <a:srgbClr val="49699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Zoe</a:t>
            </a:r>
            <a:r>
              <a:rPr sz="2100" spc="165" dirty="0">
                <a:solidFill>
                  <a:srgbClr val="49699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Lofgren Marin</a:t>
            </a:r>
            <a:r>
              <a:rPr sz="2100" spc="-15" dirty="0">
                <a:solidFill>
                  <a:srgbClr val="49699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County</a:t>
            </a:r>
            <a:r>
              <a:rPr sz="2100" spc="25" dirty="0">
                <a:solidFill>
                  <a:srgbClr val="49699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S</a:t>
            </a:r>
            <a:r>
              <a:rPr sz="2100" spc="-60" dirty="0">
                <a:solidFill>
                  <a:srgbClr val="496993"/>
                </a:solidFill>
                <a:latin typeface="Arial"/>
                <a:cs typeface="Arial"/>
              </a:rPr>
              <a:t>h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er</a:t>
            </a:r>
            <a:r>
              <a:rPr sz="2100" spc="-125" dirty="0">
                <a:solidFill>
                  <a:srgbClr val="496993"/>
                </a:solidFill>
                <a:latin typeface="Arial"/>
                <a:cs typeface="Arial"/>
              </a:rPr>
              <a:t>i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ff,</a:t>
            </a:r>
            <a:r>
              <a:rPr sz="2100" spc="120" dirty="0">
                <a:solidFill>
                  <a:srgbClr val="49699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Robert</a:t>
            </a:r>
            <a:r>
              <a:rPr sz="2100" spc="-60" dirty="0">
                <a:solidFill>
                  <a:srgbClr val="496993"/>
                </a:solidFill>
                <a:latin typeface="Arial"/>
                <a:cs typeface="Arial"/>
              </a:rPr>
              <a:t> </a:t>
            </a:r>
            <a:r>
              <a:rPr sz="2100" spc="130" dirty="0">
                <a:solidFill>
                  <a:srgbClr val="496993"/>
                </a:solidFill>
                <a:latin typeface="Arial"/>
                <a:cs typeface="Arial"/>
              </a:rPr>
              <a:t>T</a:t>
            </a:r>
            <a:r>
              <a:rPr sz="2100" dirty="0">
                <a:solidFill>
                  <a:srgbClr val="627990"/>
                </a:solidFill>
                <a:latin typeface="Arial"/>
                <a:cs typeface="Arial"/>
              </a:rPr>
              <a:t>.</a:t>
            </a:r>
            <a:r>
              <a:rPr sz="2100" spc="-35" dirty="0">
                <a:solidFill>
                  <a:srgbClr val="62799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Doyle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Marin</a:t>
            </a:r>
            <a:r>
              <a:rPr sz="2100" spc="-15" dirty="0">
                <a:solidFill>
                  <a:srgbClr val="49699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County</a:t>
            </a:r>
            <a:r>
              <a:rPr sz="2100" spc="95" dirty="0">
                <a:solidFill>
                  <a:srgbClr val="49699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F</a:t>
            </a:r>
            <a:r>
              <a:rPr sz="2100" spc="-75" dirty="0">
                <a:solidFill>
                  <a:srgbClr val="496993"/>
                </a:solidFill>
                <a:latin typeface="Arial"/>
                <a:cs typeface="Arial"/>
              </a:rPr>
              <a:t>i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re</a:t>
            </a:r>
            <a:r>
              <a:rPr sz="2100" spc="-45" dirty="0">
                <a:solidFill>
                  <a:srgbClr val="49699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Ch</a:t>
            </a:r>
            <a:r>
              <a:rPr sz="2100" spc="-45" dirty="0">
                <a:solidFill>
                  <a:srgbClr val="496993"/>
                </a:solidFill>
                <a:latin typeface="Arial"/>
                <a:cs typeface="Arial"/>
              </a:rPr>
              <a:t>i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ef,</a:t>
            </a:r>
            <a:r>
              <a:rPr sz="2100" spc="20" dirty="0">
                <a:solidFill>
                  <a:srgbClr val="49699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Ken</a:t>
            </a:r>
            <a:r>
              <a:rPr sz="2100" spc="-60" dirty="0">
                <a:solidFill>
                  <a:srgbClr val="496993"/>
                </a:solidFill>
                <a:latin typeface="Arial"/>
                <a:cs typeface="Arial"/>
              </a:rPr>
              <a:t> </a:t>
            </a:r>
            <a:r>
              <a:rPr sz="2100" spc="-165" dirty="0">
                <a:solidFill>
                  <a:srgbClr val="496993"/>
                </a:solidFill>
                <a:latin typeface="Arial"/>
                <a:cs typeface="Arial"/>
              </a:rPr>
              <a:t>M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assucco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23279" y="2469779"/>
            <a:ext cx="292100" cy="62458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Marin</a:t>
            </a:r>
            <a:r>
              <a:rPr sz="2100" spc="-15" dirty="0">
                <a:solidFill>
                  <a:srgbClr val="49699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County</a:t>
            </a:r>
            <a:r>
              <a:rPr sz="2100" spc="90" dirty="0">
                <a:solidFill>
                  <a:srgbClr val="49699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Super</a:t>
            </a:r>
            <a:r>
              <a:rPr sz="2100" spc="70" dirty="0">
                <a:solidFill>
                  <a:srgbClr val="496993"/>
                </a:solidFill>
                <a:latin typeface="Arial"/>
                <a:cs typeface="Arial"/>
              </a:rPr>
              <a:t>i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ntendent</a:t>
            </a:r>
            <a:r>
              <a:rPr sz="2100" spc="65" dirty="0">
                <a:solidFill>
                  <a:srgbClr val="49699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of</a:t>
            </a:r>
            <a:r>
              <a:rPr sz="2100" spc="95" dirty="0">
                <a:solidFill>
                  <a:srgbClr val="49699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Schoo</a:t>
            </a:r>
            <a:r>
              <a:rPr sz="2100" spc="-10" dirty="0">
                <a:solidFill>
                  <a:srgbClr val="496993"/>
                </a:solidFill>
                <a:latin typeface="Arial"/>
                <a:cs typeface="Arial"/>
              </a:rPr>
              <a:t>l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s,</a:t>
            </a:r>
            <a:r>
              <a:rPr sz="2100" spc="70" dirty="0">
                <a:solidFill>
                  <a:srgbClr val="49699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Mary</a:t>
            </a:r>
            <a:r>
              <a:rPr sz="2100" spc="-40" dirty="0">
                <a:solidFill>
                  <a:srgbClr val="49699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Jane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23279" y="1674508"/>
            <a:ext cx="292100" cy="7232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B</a:t>
            </a:r>
            <a:r>
              <a:rPr sz="2100" spc="-65" dirty="0">
                <a:solidFill>
                  <a:srgbClr val="496993"/>
                </a:solidFill>
                <a:latin typeface="Arial"/>
                <a:cs typeface="Arial"/>
              </a:rPr>
              <a:t>u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rke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02852" y="1941604"/>
            <a:ext cx="292100" cy="67786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-165" dirty="0">
                <a:solidFill>
                  <a:srgbClr val="496993"/>
                </a:solidFill>
                <a:latin typeface="Arial"/>
                <a:cs typeface="Arial"/>
              </a:rPr>
              <a:t>M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ar</a:t>
            </a:r>
            <a:r>
              <a:rPr sz="2100" spc="60" dirty="0">
                <a:solidFill>
                  <a:srgbClr val="496993"/>
                </a:solidFill>
                <a:latin typeface="Arial"/>
                <a:cs typeface="Arial"/>
              </a:rPr>
              <a:t>i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n</a:t>
            </a:r>
            <a:r>
              <a:rPr sz="2100" spc="-15" dirty="0">
                <a:solidFill>
                  <a:srgbClr val="49699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County</a:t>
            </a:r>
            <a:r>
              <a:rPr sz="2100" spc="160" dirty="0">
                <a:solidFill>
                  <a:srgbClr val="49699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Pub</a:t>
            </a:r>
            <a:r>
              <a:rPr sz="2100" spc="25" dirty="0">
                <a:solidFill>
                  <a:srgbClr val="496993"/>
                </a:solidFill>
                <a:latin typeface="Arial"/>
                <a:cs typeface="Arial"/>
              </a:rPr>
              <a:t>l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ic</a:t>
            </a:r>
            <a:r>
              <a:rPr sz="2100" spc="-125" dirty="0">
                <a:solidFill>
                  <a:srgbClr val="49699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Works</a:t>
            </a:r>
            <a:r>
              <a:rPr sz="2100" spc="254" dirty="0">
                <a:solidFill>
                  <a:srgbClr val="49699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Director,</a:t>
            </a:r>
            <a:r>
              <a:rPr sz="2100" spc="90" dirty="0">
                <a:solidFill>
                  <a:srgbClr val="49699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Farhad</a:t>
            </a:r>
            <a:r>
              <a:rPr sz="2100" spc="25" dirty="0">
                <a:solidFill>
                  <a:srgbClr val="49699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Mansour</a:t>
            </a:r>
            <a:r>
              <a:rPr sz="2100" spc="30" dirty="0">
                <a:solidFill>
                  <a:srgbClr val="496993"/>
                </a:solidFill>
                <a:latin typeface="Arial"/>
                <a:cs typeface="Arial"/>
              </a:rPr>
              <a:t>i</a:t>
            </a:r>
            <a:r>
              <a:rPr sz="2100" dirty="0">
                <a:solidFill>
                  <a:srgbClr val="496993"/>
                </a:solidFill>
                <a:latin typeface="Arial"/>
                <a:cs typeface="Arial"/>
              </a:rPr>
              <a:t>an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617" y="9015874"/>
            <a:ext cx="171450" cy="5835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5" dirty="0">
                <a:solidFill>
                  <a:srgbClr val="2D2F2F"/>
                </a:solidFill>
                <a:latin typeface="Arial"/>
                <a:cs typeface="Arial"/>
              </a:rPr>
              <a:t>S</a:t>
            </a:r>
            <a:r>
              <a:rPr sz="1150" spc="-90" dirty="0">
                <a:solidFill>
                  <a:srgbClr val="696969"/>
                </a:solidFill>
                <a:latin typeface="Arial"/>
                <a:cs typeface="Arial"/>
              </a:rPr>
              <a:t>l</a:t>
            </a:r>
            <a:r>
              <a:rPr sz="1150" dirty="0">
                <a:solidFill>
                  <a:srgbClr val="2D2F2F"/>
                </a:solidFill>
                <a:latin typeface="Arial"/>
                <a:cs typeface="Arial"/>
              </a:rPr>
              <a:t>ide</a:t>
            </a:r>
            <a:r>
              <a:rPr sz="1150" spc="145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D2F2F"/>
                </a:solidFill>
                <a:latin typeface="Arial"/>
                <a:cs typeface="Arial"/>
              </a:rPr>
              <a:t>12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00580">
              <a:lnSpc>
                <a:spcPts val="4340"/>
              </a:lnSpc>
            </a:pPr>
            <a:r>
              <a:rPr spc="-25" dirty="0"/>
              <a:t>Agency</a:t>
            </a:r>
            <a:r>
              <a:rPr spc="450" dirty="0"/>
              <a:t> </a:t>
            </a:r>
            <a:r>
              <a:rPr spc="20" dirty="0"/>
              <a:t>S</a:t>
            </a:r>
            <a:r>
              <a:rPr spc="-95" dirty="0"/>
              <a:t>i</a:t>
            </a:r>
            <a:r>
              <a:rPr spc="-35" dirty="0"/>
              <a:t>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82772" y="4744920"/>
            <a:ext cx="1980564" cy="3542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6705" indent="-306705">
              <a:lnSpc>
                <a:spcPct val="100000"/>
              </a:lnSpc>
              <a:buClr>
                <a:srgbClr val="49698E"/>
              </a:buClr>
              <a:buFont typeface="Arial"/>
              <a:buChar char="•"/>
              <a:tabLst>
                <a:tab pos="306705" algn="l"/>
              </a:tabLst>
            </a:pPr>
            <a:r>
              <a:rPr sz="1600" spc="40" dirty="0">
                <a:solidFill>
                  <a:srgbClr val="49698E"/>
                </a:solidFill>
                <a:latin typeface="Arial"/>
                <a:cs typeface="Arial"/>
              </a:rPr>
              <a:t>Marin</a:t>
            </a:r>
            <a:endParaRPr sz="1600">
              <a:latin typeface="Arial"/>
              <a:cs typeface="Arial"/>
            </a:endParaRPr>
          </a:p>
          <a:p>
            <a:pPr marL="648970" lvl="1" indent="-261620">
              <a:lnSpc>
                <a:spcPct val="100000"/>
              </a:lnSpc>
              <a:spcBef>
                <a:spcPts val="85"/>
              </a:spcBef>
              <a:buClr>
                <a:srgbClr val="49698E"/>
              </a:buClr>
              <a:buFont typeface="Arial"/>
              <a:buChar char="-"/>
              <a:tabLst>
                <a:tab pos="649605" algn="l"/>
              </a:tabLst>
            </a:pPr>
            <a:r>
              <a:rPr sz="1600" spc="20" dirty="0">
                <a:solidFill>
                  <a:srgbClr val="49698E"/>
                </a:solidFill>
                <a:latin typeface="Arial"/>
                <a:cs typeface="Arial"/>
              </a:rPr>
              <a:t>Total</a:t>
            </a:r>
            <a:r>
              <a:rPr sz="1600" spc="50" dirty="0">
                <a:solidFill>
                  <a:srgbClr val="49698E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49698E"/>
                </a:solidFill>
                <a:latin typeface="Arial"/>
                <a:cs typeface="Arial"/>
              </a:rPr>
              <a:t>sites:</a:t>
            </a:r>
            <a:r>
              <a:rPr sz="1600" spc="114" dirty="0">
                <a:solidFill>
                  <a:srgbClr val="49698E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49698E"/>
                </a:solidFill>
                <a:latin typeface="Arial"/>
                <a:cs typeface="Arial"/>
              </a:rPr>
              <a:t>23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49698E"/>
              </a:buClr>
              <a:buFont typeface="Arial"/>
              <a:buChar char="-"/>
            </a:pPr>
            <a:endParaRPr sz="1850">
              <a:latin typeface="Times New Roman"/>
              <a:cs typeface="Times New Roman"/>
            </a:endParaRPr>
          </a:p>
          <a:p>
            <a:pPr marL="297180" indent="-297180">
              <a:lnSpc>
                <a:spcPct val="100000"/>
              </a:lnSpc>
              <a:buClr>
                <a:srgbClr val="49698E"/>
              </a:buClr>
              <a:buFont typeface="Arial"/>
              <a:buChar char="•"/>
              <a:tabLst>
                <a:tab pos="297815" algn="l"/>
              </a:tabLst>
            </a:pPr>
            <a:r>
              <a:rPr sz="1600" spc="55" dirty="0">
                <a:solidFill>
                  <a:srgbClr val="2D2F2F"/>
                </a:solidFill>
                <a:latin typeface="Arial"/>
                <a:cs typeface="Arial"/>
              </a:rPr>
              <a:t>San</a:t>
            </a:r>
            <a:r>
              <a:rPr sz="1600" spc="13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2D2F2F"/>
                </a:solidFill>
                <a:latin typeface="Arial"/>
                <a:cs typeface="Arial"/>
              </a:rPr>
              <a:t>Franc</a:t>
            </a:r>
            <a:r>
              <a:rPr sz="1600" spc="-30" dirty="0">
                <a:solidFill>
                  <a:srgbClr val="2D2F2F"/>
                </a:solidFill>
                <a:latin typeface="Arial"/>
                <a:cs typeface="Arial"/>
              </a:rPr>
              <a:t>i</a:t>
            </a:r>
            <a:r>
              <a:rPr sz="1600" spc="40" dirty="0">
                <a:solidFill>
                  <a:srgbClr val="2D2F2F"/>
                </a:solidFill>
                <a:latin typeface="Arial"/>
                <a:cs typeface="Arial"/>
              </a:rPr>
              <a:t>sco</a:t>
            </a:r>
            <a:endParaRPr sz="1600">
              <a:latin typeface="Arial"/>
              <a:cs typeface="Arial"/>
            </a:endParaRPr>
          </a:p>
          <a:p>
            <a:pPr marL="648970" lvl="1" indent="-261620">
              <a:lnSpc>
                <a:spcPct val="100000"/>
              </a:lnSpc>
              <a:spcBef>
                <a:spcPts val="85"/>
              </a:spcBef>
              <a:buClr>
                <a:srgbClr val="49698E"/>
              </a:buClr>
              <a:buFont typeface="Arial"/>
              <a:buChar char="-"/>
              <a:tabLst>
                <a:tab pos="649605" algn="l"/>
              </a:tabLst>
            </a:pPr>
            <a:r>
              <a:rPr sz="1600" spc="10" dirty="0">
                <a:solidFill>
                  <a:srgbClr val="2D2F2F"/>
                </a:solidFill>
                <a:latin typeface="Arial"/>
                <a:cs typeface="Arial"/>
              </a:rPr>
              <a:t>Total</a:t>
            </a:r>
            <a:r>
              <a:rPr sz="1600" spc="85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2D2F2F"/>
                </a:solidFill>
                <a:latin typeface="Arial"/>
                <a:cs typeface="Arial"/>
              </a:rPr>
              <a:t>sites:</a:t>
            </a:r>
            <a:r>
              <a:rPr sz="160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600" spc="-225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600" spc="-114" dirty="0">
                <a:solidFill>
                  <a:srgbClr val="2D2F2F"/>
                </a:solidFill>
                <a:latin typeface="Arial"/>
                <a:cs typeface="Arial"/>
              </a:rPr>
              <a:t>1</a:t>
            </a:r>
            <a:r>
              <a:rPr sz="1600" spc="140" dirty="0">
                <a:solidFill>
                  <a:srgbClr val="2D2F2F"/>
                </a:solidFill>
                <a:latin typeface="Arial"/>
                <a:cs typeface="Arial"/>
              </a:rPr>
              <a:t>9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7"/>
              </a:spcBef>
              <a:buClr>
                <a:srgbClr val="49698E"/>
              </a:buClr>
              <a:buFont typeface="Arial"/>
              <a:buChar char="-"/>
            </a:pPr>
            <a:endParaRPr sz="1800">
              <a:latin typeface="Times New Roman"/>
              <a:cs typeface="Times New Roman"/>
            </a:endParaRPr>
          </a:p>
          <a:p>
            <a:pPr marL="297180" indent="-297180">
              <a:lnSpc>
                <a:spcPts val="1880"/>
              </a:lnSpc>
              <a:buClr>
                <a:srgbClr val="49698E"/>
              </a:buClr>
              <a:buFont typeface="Arial"/>
              <a:buChar char="•"/>
              <a:tabLst>
                <a:tab pos="297815" algn="l"/>
              </a:tabLst>
            </a:pPr>
            <a:r>
              <a:rPr sz="1600" spc="55" dirty="0">
                <a:solidFill>
                  <a:srgbClr val="2D2F2F"/>
                </a:solidFill>
                <a:latin typeface="Arial"/>
                <a:cs typeface="Arial"/>
              </a:rPr>
              <a:t>San</a:t>
            </a:r>
            <a:r>
              <a:rPr sz="1600" spc="13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2D2F2F"/>
                </a:solidFill>
                <a:latin typeface="Arial"/>
                <a:cs typeface="Arial"/>
              </a:rPr>
              <a:t>Mateo</a:t>
            </a:r>
            <a:endParaRPr sz="1600">
              <a:latin typeface="Arial"/>
              <a:cs typeface="Arial"/>
            </a:endParaRPr>
          </a:p>
          <a:p>
            <a:pPr marL="640080" lvl="1" indent="-252729">
              <a:lnSpc>
                <a:spcPts val="2120"/>
              </a:lnSpc>
              <a:buClr>
                <a:srgbClr val="49698E"/>
              </a:buClr>
              <a:buFont typeface="Arial"/>
              <a:buChar char="-"/>
              <a:tabLst>
                <a:tab pos="640715" algn="l"/>
              </a:tabLst>
            </a:pPr>
            <a:r>
              <a:rPr sz="1600" spc="25" dirty="0">
                <a:solidFill>
                  <a:srgbClr val="2D2F2F"/>
                </a:solidFill>
                <a:latin typeface="Arial"/>
                <a:cs typeface="Arial"/>
              </a:rPr>
              <a:t>Total</a:t>
            </a:r>
            <a:r>
              <a:rPr sz="1600" spc="5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2D2F2F"/>
                </a:solidFill>
                <a:latin typeface="Arial"/>
                <a:cs typeface="Arial"/>
              </a:rPr>
              <a:t>sites:</a:t>
            </a:r>
            <a:r>
              <a:rPr sz="1600" spc="15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2D2F2F"/>
                </a:solidFill>
                <a:latin typeface="Times New Roman"/>
                <a:cs typeface="Times New Roman"/>
              </a:rPr>
              <a:t>3</a:t>
            </a:r>
            <a:r>
              <a:rPr sz="1800" spc="114" dirty="0">
                <a:solidFill>
                  <a:srgbClr val="2D2F2F"/>
                </a:solidFill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7"/>
              </a:spcBef>
              <a:buClr>
                <a:srgbClr val="49698E"/>
              </a:buClr>
              <a:buFont typeface="Arial"/>
              <a:buChar char="-"/>
            </a:pPr>
            <a:endParaRPr sz="1800">
              <a:latin typeface="Times New Roman"/>
              <a:cs typeface="Times New Roman"/>
            </a:endParaRPr>
          </a:p>
          <a:p>
            <a:pPr marL="297180" indent="-297180">
              <a:lnSpc>
                <a:spcPct val="100000"/>
              </a:lnSpc>
              <a:buClr>
                <a:srgbClr val="49698E"/>
              </a:buClr>
              <a:buFont typeface="Arial"/>
              <a:buChar char="•"/>
              <a:tabLst>
                <a:tab pos="297815" algn="l"/>
              </a:tabLst>
            </a:pPr>
            <a:r>
              <a:rPr sz="1600" spc="30" dirty="0">
                <a:solidFill>
                  <a:srgbClr val="2D2F2F"/>
                </a:solidFill>
                <a:latin typeface="Arial"/>
                <a:cs typeface="Arial"/>
              </a:rPr>
              <a:t>Santa</a:t>
            </a:r>
            <a:r>
              <a:rPr sz="1600" spc="14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2D2F2F"/>
                </a:solidFill>
                <a:latin typeface="Arial"/>
                <a:cs typeface="Arial"/>
              </a:rPr>
              <a:t>Cruz</a:t>
            </a:r>
            <a:endParaRPr sz="1600">
              <a:latin typeface="Arial"/>
              <a:cs typeface="Arial"/>
            </a:endParaRPr>
          </a:p>
          <a:p>
            <a:pPr marL="640080" lvl="1" indent="-252729">
              <a:lnSpc>
                <a:spcPct val="100000"/>
              </a:lnSpc>
              <a:spcBef>
                <a:spcPts val="85"/>
              </a:spcBef>
              <a:buClr>
                <a:srgbClr val="49698E"/>
              </a:buClr>
              <a:buFont typeface="Arial"/>
              <a:buChar char="-"/>
              <a:tabLst>
                <a:tab pos="640715" algn="l"/>
              </a:tabLst>
            </a:pPr>
            <a:r>
              <a:rPr sz="1600" spc="25" dirty="0">
                <a:solidFill>
                  <a:srgbClr val="2D2F2F"/>
                </a:solidFill>
                <a:latin typeface="Arial"/>
                <a:cs typeface="Arial"/>
              </a:rPr>
              <a:t>Total</a:t>
            </a:r>
            <a:r>
              <a:rPr sz="1600" spc="85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2D2F2F"/>
                </a:solidFill>
                <a:latin typeface="Arial"/>
                <a:cs typeface="Arial"/>
              </a:rPr>
              <a:t>s</a:t>
            </a:r>
            <a:r>
              <a:rPr sz="1600" spc="-65" dirty="0">
                <a:solidFill>
                  <a:srgbClr val="2D2F2F"/>
                </a:solidFill>
                <a:latin typeface="Arial"/>
                <a:cs typeface="Arial"/>
              </a:rPr>
              <a:t>i</a:t>
            </a:r>
            <a:r>
              <a:rPr sz="1600" spc="15" dirty="0">
                <a:solidFill>
                  <a:srgbClr val="2D2F2F"/>
                </a:solidFill>
                <a:latin typeface="Arial"/>
                <a:cs typeface="Arial"/>
              </a:rPr>
              <a:t>tes:</a:t>
            </a:r>
            <a:r>
              <a:rPr sz="1600" spc="7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2D2F2F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7"/>
              </a:spcBef>
              <a:buClr>
                <a:srgbClr val="49698E"/>
              </a:buClr>
              <a:buFont typeface="Arial"/>
              <a:buChar char="-"/>
            </a:pPr>
            <a:endParaRPr sz="1800">
              <a:latin typeface="Times New Roman"/>
              <a:cs typeface="Times New Roman"/>
            </a:endParaRPr>
          </a:p>
          <a:p>
            <a:pPr marL="288290" indent="-288290">
              <a:lnSpc>
                <a:spcPct val="100000"/>
              </a:lnSpc>
              <a:buClr>
                <a:srgbClr val="49698E"/>
              </a:buClr>
              <a:buFont typeface="Arial"/>
              <a:buChar char="•"/>
              <a:tabLst>
                <a:tab pos="288925" algn="l"/>
              </a:tabLst>
            </a:pPr>
            <a:r>
              <a:rPr sz="1600" spc="35" dirty="0">
                <a:solidFill>
                  <a:srgbClr val="2D2F2F"/>
                </a:solidFill>
                <a:latin typeface="Arial"/>
                <a:cs typeface="Arial"/>
              </a:rPr>
              <a:t>Alameda</a:t>
            </a:r>
            <a:r>
              <a:rPr sz="1600" spc="17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600" spc="25" dirty="0">
                <a:solidFill>
                  <a:srgbClr val="2D2F2F"/>
                </a:solidFill>
                <a:latin typeface="Arial"/>
                <a:cs typeface="Arial"/>
              </a:rPr>
              <a:t>County</a:t>
            </a:r>
            <a:endParaRPr sz="1600">
              <a:latin typeface="Arial"/>
              <a:cs typeface="Arial"/>
            </a:endParaRPr>
          </a:p>
          <a:p>
            <a:pPr marL="640080" lvl="1" indent="-252729">
              <a:lnSpc>
                <a:spcPts val="1905"/>
              </a:lnSpc>
              <a:spcBef>
                <a:spcPts val="85"/>
              </a:spcBef>
              <a:buClr>
                <a:srgbClr val="49698E"/>
              </a:buClr>
              <a:buFont typeface="Arial"/>
              <a:buChar char="-"/>
              <a:tabLst>
                <a:tab pos="640715" algn="l"/>
              </a:tabLst>
            </a:pPr>
            <a:r>
              <a:rPr sz="1600" spc="25" dirty="0">
                <a:solidFill>
                  <a:srgbClr val="2D2F2F"/>
                </a:solidFill>
                <a:latin typeface="Arial"/>
                <a:cs typeface="Arial"/>
              </a:rPr>
              <a:t>Total</a:t>
            </a:r>
            <a:r>
              <a:rPr sz="1600" spc="5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2D2F2F"/>
                </a:solidFill>
                <a:latin typeface="Arial"/>
                <a:cs typeface="Arial"/>
              </a:rPr>
              <a:t>s</a:t>
            </a:r>
            <a:r>
              <a:rPr sz="1600" spc="-55" dirty="0">
                <a:solidFill>
                  <a:srgbClr val="2D2F2F"/>
                </a:solidFill>
                <a:latin typeface="Arial"/>
                <a:cs typeface="Arial"/>
              </a:rPr>
              <a:t>i</a:t>
            </a:r>
            <a:r>
              <a:rPr sz="1600" spc="15" dirty="0">
                <a:solidFill>
                  <a:srgbClr val="2D2F2F"/>
                </a:solidFill>
                <a:latin typeface="Arial"/>
                <a:cs typeface="Arial"/>
              </a:rPr>
              <a:t>tes:</a:t>
            </a:r>
            <a:r>
              <a:rPr sz="1600" spc="7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600" spc="25" dirty="0">
                <a:solidFill>
                  <a:srgbClr val="2D2F2F"/>
                </a:solidFill>
                <a:latin typeface="Arial"/>
                <a:cs typeface="Arial"/>
              </a:rPr>
              <a:t>47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8789" y="4749389"/>
            <a:ext cx="1962785" cy="3537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0" indent="-279400">
              <a:lnSpc>
                <a:spcPct val="100000"/>
              </a:lnSpc>
              <a:buClr>
                <a:srgbClr val="2D2F2F"/>
              </a:buClr>
              <a:buFont typeface="Arial"/>
              <a:buChar char="•"/>
              <a:tabLst>
                <a:tab pos="280035" algn="l"/>
              </a:tabLst>
            </a:pPr>
            <a:r>
              <a:rPr sz="1600" spc="15" dirty="0">
                <a:solidFill>
                  <a:srgbClr val="2D2F2F"/>
                </a:solidFill>
                <a:latin typeface="Arial"/>
                <a:cs typeface="Arial"/>
              </a:rPr>
              <a:t>Contra</a:t>
            </a:r>
            <a:r>
              <a:rPr sz="1600" spc="15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2D2F2F"/>
                </a:solidFill>
                <a:latin typeface="Arial"/>
                <a:cs typeface="Arial"/>
              </a:rPr>
              <a:t>Costa</a:t>
            </a:r>
            <a:endParaRPr sz="1600">
              <a:latin typeface="Arial"/>
              <a:cs typeface="Arial"/>
            </a:endParaRPr>
          </a:p>
          <a:p>
            <a:pPr marL="613410" lvl="1" indent="-243840">
              <a:lnSpc>
                <a:spcPct val="100000"/>
              </a:lnSpc>
              <a:spcBef>
                <a:spcPts val="50"/>
              </a:spcBef>
              <a:buClr>
                <a:srgbClr val="2D2F2F"/>
              </a:buClr>
              <a:buFont typeface="Arial"/>
              <a:buChar char="-"/>
              <a:tabLst>
                <a:tab pos="614045" algn="l"/>
              </a:tabLst>
            </a:pPr>
            <a:r>
              <a:rPr sz="1600" spc="25" dirty="0">
                <a:solidFill>
                  <a:srgbClr val="2D2F2F"/>
                </a:solidFill>
                <a:latin typeface="Arial"/>
                <a:cs typeface="Arial"/>
              </a:rPr>
              <a:t>Total</a:t>
            </a:r>
            <a:r>
              <a:rPr sz="1600" spc="85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2D2F2F"/>
                </a:solidFill>
                <a:latin typeface="Arial"/>
                <a:cs typeface="Arial"/>
              </a:rPr>
              <a:t>sites:</a:t>
            </a:r>
            <a:r>
              <a:rPr sz="1600" spc="22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2D2F2F"/>
                </a:solidFill>
                <a:latin typeface="Arial"/>
                <a:cs typeface="Arial"/>
              </a:rPr>
              <a:t>18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2D2F2F"/>
              </a:buClr>
              <a:buFont typeface="Arial"/>
              <a:buChar char="-"/>
            </a:pPr>
            <a:endParaRPr sz="1850">
              <a:latin typeface="Times New Roman"/>
              <a:cs typeface="Times New Roman"/>
            </a:endParaRPr>
          </a:p>
          <a:p>
            <a:pPr marL="283845" indent="-283845">
              <a:lnSpc>
                <a:spcPts val="1864"/>
              </a:lnSpc>
              <a:buClr>
                <a:srgbClr val="2D2F2F"/>
              </a:buClr>
              <a:buFont typeface="Arial"/>
              <a:buChar char="•"/>
              <a:tabLst>
                <a:tab pos="284480" algn="l"/>
              </a:tabLst>
            </a:pPr>
            <a:r>
              <a:rPr sz="1600" spc="35" dirty="0">
                <a:solidFill>
                  <a:srgbClr val="2D2F2F"/>
                </a:solidFill>
                <a:latin typeface="Arial"/>
                <a:cs typeface="Arial"/>
              </a:rPr>
              <a:t>So</a:t>
            </a:r>
            <a:r>
              <a:rPr sz="1600" spc="-40" dirty="0">
                <a:solidFill>
                  <a:srgbClr val="2D2F2F"/>
                </a:solidFill>
                <a:latin typeface="Arial"/>
                <a:cs typeface="Arial"/>
              </a:rPr>
              <a:t>l</a:t>
            </a:r>
            <a:r>
              <a:rPr sz="1600" spc="35" dirty="0">
                <a:solidFill>
                  <a:srgbClr val="2D2F2F"/>
                </a:solidFill>
                <a:latin typeface="Arial"/>
                <a:cs typeface="Arial"/>
              </a:rPr>
              <a:t>ano</a:t>
            </a:r>
            <a:endParaRPr sz="1600">
              <a:latin typeface="Arial"/>
              <a:cs typeface="Arial"/>
            </a:endParaRPr>
          </a:p>
          <a:p>
            <a:pPr marL="613410" lvl="1" indent="-243840">
              <a:lnSpc>
                <a:spcPts val="2105"/>
              </a:lnSpc>
              <a:buClr>
                <a:srgbClr val="2D2F2F"/>
              </a:buClr>
              <a:buFont typeface="Arial"/>
              <a:buChar char="-"/>
              <a:tabLst>
                <a:tab pos="614045" algn="l"/>
              </a:tabLst>
            </a:pPr>
            <a:r>
              <a:rPr sz="1600" spc="25" dirty="0">
                <a:solidFill>
                  <a:srgbClr val="2D2F2F"/>
                </a:solidFill>
                <a:latin typeface="Arial"/>
                <a:cs typeface="Arial"/>
              </a:rPr>
              <a:t>Total</a:t>
            </a:r>
            <a:r>
              <a:rPr sz="1600" spc="85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2D2F2F"/>
                </a:solidFill>
                <a:latin typeface="Arial"/>
                <a:cs typeface="Arial"/>
              </a:rPr>
              <a:t>sites:</a:t>
            </a:r>
            <a:r>
              <a:rPr sz="1600" spc="75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2D2F2F"/>
                </a:solidFill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7"/>
              </a:spcBef>
              <a:buClr>
                <a:srgbClr val="2D2F2F"/>
              </a:buClr>
              <a:buFont typeface="Arial"/>
              <a:buChar char="-"/>
            </a:pPr>
            <a:endParaRPr sz="1800">
              <a:latin typeface="Times New Roman"/>
              <a:cs typeface="Times New Roman"/>
            </a:endParaRPr>
          </a:p>
          <a:p>
            <a:pPr marL="288290" indent="-288290">
              <a:lnSpc>
                <a:spcPts val="1880"/>
              </a:lnSpc>
              <a:buClr>
                <a:srgbClr val="2D2F2F"/>
              </a:buClr>
              <a:buFont typeface="Arial"/>
              <a:buChar char="•"/>
              <a:tabLst>
                <a:tab pos="288925" algn="l"/>
              </a:tabLst>
            </a:pPr>
            <a:r>
              <a:rPr sz="1600" spc="25" dirty="0">
                <a:solidFill>
                  <a:srgbClr val="2D2F2F"/>
                </a:solidFill>
                <a:latin typeface="Arial"/>
                <a:cs typeface="Arial"/>
              </a:rPr>
              <a:t>Napa</a:t>
            </a:r>
            <a:endParaRPr sz="1600">
              <a:latin typeface="Arial"/>
              <a:cs typeface="Arial"/>
            </a:endParaRPr>
          </a:p>
          <a:p>
            <a:pPr marL="613410" lvl="1" indent="-243840">
              <a:lnSpc>
                <a:spcPts val="2120"/>
              </a:lnSpc>
              <a:buClr>
                <a:srgbClr val="2D2F2F"/>
              </a:buClr>
              <a:buFont typeface="Arial"/>
              <a:buChar char="-"/>
              <a:tabLst>
                <a:tab pos="614045" algn="l"/>
              </a:tabLst>
            </a:pPr>
            <a:r>
              <a:rPr sz="1600" spc="25" dirty="0">
                <a:solidFill>
                  <a:srgbClr val="2D2F2F"/>
                </a:solidFill>
                <a:latin typeface="Arial"/>
                <a:cs typeface="Arial"/>
              </a:rPr>
              <a:t>Total</a:t>
            </a:r>
            <a:r>
              <a:rPr sz="1600" spc="85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2D2F2F"/>
                </a:solidFill>
                <a:latin typeface="Arial"/>
                <a:cs typeface="Arial"/>
              </a:rPr>
              <a:t>sites:</a:t>
            </a:r>
            <a:r>
              <a:rPr sz="1600" spc="4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D2F2F"/>
                </a:solidFill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7"/>
              </a:spcBef>
              <a:buClr>
                <a:srgbClr val="2D2F2F"/>
              </a:buClr>
              <a:buFont typeface="Arial"/>
              <a:buChar char="-"/>
            </a:pPr>
            <a:endParaRPr sz="1800">
              <a:latin typeface="Times New Roman"/>
              <a:cs typeface="Times New Roman"/>
            </a:endParaRPr>
          </a:p>
          <a:p>
            <a:pPr marL="288290" indent="-288290">
              <a:lnSpc>
                <a:spcPct val="100000"/>
              </a:lnSpc>
              <a:buClr>
                <a:srgbClr val="2D2F2F"/>
              </a:buClr>
              <a:buFont typeface="Arial"/>
              <a:buChar char="•"/>
              <a:tabLst>
                <a:tab pos="288925" algn="l"/>
              </a:tabLst>
            </a:pPr>
            <a:r>
              <a:rPr sz="1600" spc="25" dirty="0">
                <a:solidFill>
                  <a:srgbClr val="2D2F2F"/>
                </a:solidFill>
                <a:latin typeface="Arial"/>
                <a:cs typeface="Arial"/>
              </a:rPr>
              <a:t>Sonoma</a:t>
            </a:r>
            <a:endParaRPr sz="1600">
              <a:latin typeface="Arial"/>
              <a:cs typeface="Arial"/>
            </a:endParaRPr>
          </a:p>
          <a:p>
            <a:pPr marL="613410" lvl="1" indent="-243840">
              <a:lnSpc>
                <a:spcPct val="100000"/>
              </a:lnSpc>
              <a:spcBef>
                <a:spcPts val="85"/>
              </a:spcBef>
              <a:buClr>
                <a:srgbClr val="2D2F2F"/>
              </a:buClr>
              <a:buFont typeface="Arial"/>
              <a:buChar char="-"/>
              <a:tabLst>
                <a:tab pos="614045" algn="l"/>
              </a:tabLst>
            </a:pPr>
            <a:r>
              <a:rPr sz="1600" spc="25" dirty="0">
                <a:solidFill>
                  <a:srgbClr val="2D2F2F"/>
                </a:solidFill>
                <a:latin typeface="Arial"/>
                <a:cs typeface="Arial"/>
              </a:rPr>
              <a:t>Total</a:t>
            </a:r>
            <a:r>
              <a:rPr sz="1600" spc="85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2D2F2F"/>
                </a:solidFill>
                <a:latin typeface="Arial"/>
                <a:cs typeface="Arial"/>
              </a:rPr>
              <a:t>sites:</a:t>
            </a:r>
            <a:r>
              <a:rPr sz="1600" spc="22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D2F2F"/>
                </a:solidFill>
                <a:latin typeface="Arial"/>
                <a:cs typeface="Arial"/>
              </a:rPr>
              <a:t>13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7"/>
              </a:spcBef>
              <a:buClr>
                <a:srgbClr val="2D2F2F"/>
              </a:buClr>
              <a:buFont typeface="Arial"/>
              <a:buChar char="-"/>
            </a:pPr>
            <a:endParaRPr sz="1800">
              <a:latin typeface="Times New Roman"/>
              <a:cs typeface="Times New Roman"/>
            </a:endParaRPr>
          </a:p>
          <a:p>
            <a:pPr marL="288290" indent="-288290">
              <a:lnSpc>
                <a:spcPct val="100000"/>
              </a:lnSpc>
              <a:buClr>
                <a:srgbClr val="2D2F2F"/>
              </a:buClr>
              <a:buFont typeface="Arial"/>
              <a:buChar char="•"/>
              <a:tabLst>
                <a:tab pos="288925" algn="l"/>
              </a:tabLst>
            </a:pPr>
            <a:r>
              <a:rPr sz="1600" spc="15" dirty="0">
                <a:solidFill>
                  <a:srgbClr val="2D2F2F"/>
                </a:solidFill>
                <a:latin typeface="Arial"/>
                <a:cs typeface="Arial"/>
              </a:rPr>
              <a:t>Santa</a:t>
            </a:r>
            <a:r>
              <a:rPr sz="1600" spc="8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2D2F2F"/>
                </a:solidFill>
                <a:latin typeface="Arial"/>
                <a:cs typeface="Arial"/>
              </a:rPr>
              <a:t>C</a:t>
            </a:r>
            <a:r>
              <a:rPr sz="1600" spc="-45" dirty="0">
                <a:solidFill>
                  <a:srgbClr val="2D2F2F"/>
                </a:solidFill>
                <a:latin typeface="Arial"/>
                <a:cs typeface="Arial"/>
              </a:rPr>
              <a:t>l</a:t>
            </a:r>
            <a:r>
              <a:rPr sz="1600" spc="35" dirty="0">
                <a:solidFill>
                  <a:srgbClr val="2D2F2F"/>
                </a:solidFill>
                <a:latin typeface="Arial"/>
                <a:cs typeface="Arial"/>
              </a:rPr>
              <a:t>ara</a:t>
            </a:r>
            <a:endParaRPr sz="1600">
              <a:latin typeface="Arial"/>
              <a:cs typeface="Arial"/>
            </a:endParaRPr>
          </a:p>
          <a:p>
            <a:pPr marL="613410" lvl="1" indent="-243840">
              <a:lnSpc>
                <a:spcPts val="1905"/>
              </a:lnSpc>
              <a:spcBef>
                <a:spcPts val="85"/>
              </a:spcBef>
              <a:buClr>
                <a:srgbClr val="2D2F2F"/>
              </a:buClr>
              <a:buFont typeface="Arial"/>
              <a:buChar char="-"/>
              <a:tabLst>
                <a:tab pos="614045" algn="l"/>
              </a:tabLst>
            </a:pPr>
            <a:r>
              <a:rPr sz="1600" spc="25" dirty="0">
                <a:solidFill>
                  <a:srgbClr val="2D2F2F"/>
                </a:solidFill>
                <a:latin typeface="Arial"/>
                <a:cs typeface="Arial"/>
              </a:rPr>
              <a:t>Total</a:t>
            </a:r>
            <a:r>
              <a:rPr sz="1600" spc="85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2D2F2F"/>
                </a:solidFill>
                <a:latin typeface="Arial"/>
                <a:cs typeface="Arial"/>
              </a:rPr>
              <a:t>sites:</a:t>
            </a:r>
            <a:r>
              <a:rPr sz="1600" spc="75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D2F2F"/>
                </a:solidFill>
                <a:latin typeface="Arial"/>
                <a:cs typeface="Arial"/>
              </a:rPr>
              <a:t>29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3632" y="1154814"/>
            <a:ext cx="0" cy="7886065"/>
          </a:xfrm>
          <a:custGeom>
            <a:avLst/>
            <a:gdLst/>
            <a:ahLst/>
            <a:cxnLst/>
            <a:rect l="l" t="t" r="r" b="b"/>
            <a:pathLst>
              <a:path h="7886065">
                <a:moveTo>
                  <a:pt x="0" y="7885822"/>
                </a:moveTo>
                <a:lnTo>
                  <a:pt x="0" y="0"/>
                </a:lnTo>
              </a:path>
            </a:pathLst>
          </a:custGeom>
          <a:ln w="9090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9108" y="9040637"/>
            <a:ext cx="6003925" cy="0"/>
          </a:xfrm>
          <a:custGeom>
            <a:avLst/>
            <a:gdLst/>
            <a:ahLst/>
            <a:cxnLst/>
            <a:rect l="l" t="t" r="r" b="b"/>
            <a:pathLst>
              <a:path w="6003925">
                <a:moveTo>
                  <a:pt x="6003478" y="0"/>
                </a:moveTo>
                <a:lnTo>
                  <a:pt x="0" y="0"/>
                </a:lnTo>
              </a:path>
            </a:pathLst>
          </a:custGeom>
          <a:ln w="9090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4584" y="1052549"/>
            <a:ext cx="6003925" cy="0"/>
          </a:xfrm>
          <a:custGeom>
            <a:avLst/>
            <a:gdLst/>
            <a:ahLst/>
            <a:cxnLst/>
            <a:rect l="l" t="t" r="r" b="b"/>
            <a:pathLst>
              <a:path w="6003925">
                <a:moveTo>
                  <a:pt x="6003477" y="0"/>
                </a:moveTo>
                <a:lnTo>
                  <a:pt x="0" y="0"/>
                </a:lnTo>
              </a:path>
            </a:pathLst>
          </a:custGeom>
          <a:ln w="9090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55800" y="1045732"/>
            <a:ext cx="0" cy="7999730"/>
          </a:xfrm>
          <a:custGeom>
            <a:avLst/>
            <a:gdLst/>
            <a:ahLst/>
            <a:cxnLst/>
            <a:rect l="l" t="t" r="r" b="b"/>
            <a:pathLst>
              <a:path h="7999730">
                <a:moveTo>
                  <a:pt x="0" y="7999450"/>
                </a:moveTo>
                <a:lnTo>
                  <a:pt x="0" y="0"/>
                </a:lnTo>
              </a:path>
            </a:pathLst>
          </a:custGeom>
          <a:ln w="13635">
            <a:solidFill>
              <a:srgbClr val="3B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8989" y="9235840"/>
            <a:ext cx="171450" cy="3403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2A2D2D"/>
                </a:solidFill>
                <a:latin typeface="Arial"/>
                <a:cs typeface="Arial"/>
              </a:rPr>
              <a:t>Slide</a:t>
            </a:r>
            <a:endParaRPr sz="1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8989" y="8998963"/>
            <a:ext cx="171450" cy="1866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2A2D2D"/>
                </a:solidFill>
                <a:latin typeface="Arial"/>
                <a:cs typeface="Arial"/>
              </a:rPr>
              <a:t>13</a:t>
            </a:r>
            <a:endParaRPr sz="11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8454" y="4205974"/>
            <a:ext cx="457200" cy="29933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dirty="0">
                <a:solidFill>
                  <a:srgbClr val="2A2D2D"/>
                </a:solidFill>
                <a:latin typeface="Arial"/>
                <a:cs typeface="Arial"/>
              </a:rPr>
              <a:t>Proposed</a:t>
            </a:r>
            <a:r>
              <a:rPr sz="3400" spc="6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2A2D2D"/>
                </a:solidFill>
                <a:latin typeface="Arial"/>
                <a:cs typeface="Arial"/>
              </a:rPr>
              <a:t>S</a:t>
            </a:r>
            <a:r>
              <a:rPr sz="3400" spc="-85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3400" dirty="0">
                <a:solidFill>
                  <a:srgbClr val="2A2D2D"/>
                </a:solidFill>
                <a:latin typeface="Arial"/>
                <a:cs typeface="Arial"/>
              </a:rPr>
              <a:t>tes</a:t>
            </a:r>
            <a:endParaRPr sz="3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8454" y="2858911"/>
            <a:ext cx="457200" cy="12134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dirty="0">
                <a:solidFill>
                  <a:srgbClr val="2A2D2D"/>
                </a:solidFill>
                <a:latin typeface="Arial"/>
                <a:cs typeface="Arial"/>
              </a:rPr>
              <a:t>Under</a:t>
            </a:r>
            <a:endParaRPr sz="3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82297" y="3728329"/>
            <a:ext cx="457200" cy="26936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dirty="0">
                <a:solidFill>
                  <a:srgbClr val="2A2D2D"/>
                </a:solidFill>
                <a:latin typeface="Arial"/>
                <a:cs typeface="Arial"/>
              </a:rPr>
              <a:t>Consideration</a:t>
            </a:r>
            <a:endParaRPr sz="3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55365" y="8459996"/>
            <a:ext cx="241300" cy="10731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55365" y="2126545"/>
            <a:ext cx="716280" cy="61315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Big</a:t>
            </a:r>
            <a:r>
              <a:rPr sz="1700" spc="3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Rock</a:t>
            </a:r>
            <a:r>
              <a:rPr sz="1700" spc="11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R</a:t>
            </a:r>
            <a:r>
              <a:rPr sz="1700" spc="-95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dge</a:t>
            </a:r>
            <a:endParaRPr sz="1700">
              <a:latin typeface="Arial"/>
              <a:cs typeface="Arial"/>
            </a:endParaRPr>
          </a:p>
          <a:p>
            <a:pPr marL="339725" indent="-250190">
              <a:lnSpc>
                <a:spcPct val="100000"/>
              </a:lnSpc>
              <a:spcBef>
                <a:spcPts val="10"/>
              </a:spcBef>
              <a:buClr>
                <a:srgbClr val="2A2D2D"/>
              </a:buClr>
              <a:buFont typeface="Arial"/>
              <a:buChar char="-"/>
              <a:tabLst>
                <a:tab pos="340360" algn="l"/>
              </a:tabLst>
            </a:pP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MERA</a:t>
            </a:r>
            <a:r>
              <a:rPr sz="1500" spc="14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spc="-160" dirty="0">
                <a:solidFill>
                  <a:srgbClr val="2A2D2D"/>
                </a:solidFill>
                <a:latin typeface="Arial"/>
                <a:cs typeface="Arial"/>
              </a:rPr>
              <a:t>l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eases</a:t>
            </a:r>
            <a:r>
              <a:rPr sz="1500" spc="7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on</a:t>
            </a:r>
            <a:r>
              <a:rPr sz="1500" spc="2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a</a:t>
            </a:r>
            <a:r>
              <a:rPr sz="1500" spc="12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month</a:t>
            </a:r>
            <a:r>
              <a:rPr sz="1500" spc="-5" dirty="0">
                <a:solidFill>
                  <a:srgbClr val="2A2D2D"/>
                </a:solidFill>
                <a:latin typeface="Arial"/>
                <a:cs typeface="Arial"/>
              </a:rPr>
              <a:t>l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y</a:t>
            </a:r>
            <a:r>
              <a:rPr sz="1500" spc="13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basis</a:t>
            </a:r>
            <a:r>
              <a:rPr sz="1500" spc="-5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from</a:t>
            </a:r>
            <a:r>
              <a:rPr sz="1500" spc="7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C&amp;C</a:t>
            </a:r>
            <a:r>
              <a:rPr sz="1500" spc="12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Equipment</a:t>
            </a:r>
            <a:r>
              <a:rPr sz="1500" spc="7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Co</a:t>
            </a:r>
            <a:r>
              <a:rPr sz="1500" spc="-35" dirty="0">
                <a:solidFill>
                  <a:srgbClr val="2A2D2D"/>
                </a:solidFill>
                <a:latin typeface="Arial"/>
                <a:cs typeface="Arial"/>
              </a:rPr>
              <a:t>m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pany</a:t>
            </a:r>
            <a:endParaRPr sz="1500">
              <a:latin typeface="Arial"/>
              <a:cs typeface="Arial"/>
            </a:endParaRPr>
          </a:p>
          <a:p>
            <a:pPr marL="325755" indent="-236220">
              <a:lnSpc>
                <a:spcPct val="100000"/>
              </a:lnSpc>
              <a:spcBef>
                <a:spcPts val="120"/>
              </a:spcBef>
              <a:buClr>
                <a:srgbClr val="2A2D2D"/>
              </a:buClr>
              <a:buFont typeface="Arial"/>
              <a:buChar char="-"/>
              <a:tabLst>
                <a:tab pos="326390" algn="l"/>
              </a:tabLst>
            </a:pP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A</a:t>
            </a:r>
            <a:r>
              <a:rPr sz="1500" spc="7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separate</a:t>
            </a:r>
            <a:r>
              <a:rPr sz="1500" spc="9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lease</a:t>
            </a:r>
            <a:r>
              <a:rPr sz="1500" spc="-10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will</a:t>
            </a:r>
            <a:r>
              <a:rPr sz="1500" spc="14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need</a:t>
            </a:r>
            <a:r>
              <a:rPr sz="1500" spc="-9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to</a:t>
            </a:r>
            <a:r>
              <a:rPr sz="1500" spc="13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be</a:t>
            </a:r>
            <a:r>
              <a:rPr sz="1500" spc="2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negot</a:t>
            </a:r>
            <a:r>
              <a:rPr sz="1500" spc="-25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ated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64239" y="8466042"/>
            <a:ext cx="241300" cy="1009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64239" y="2138749"/>
            <a:ext cx="720725" cy="61283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San</a:t>
            </a:r>
            <a:r>
              <a:rPr sz="1700" spc="10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Pedro</a:t>
            </a:r>
            <a:r>
              <a:rPr sz="1700" spc="10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spc="120" dirty="0">
                <a:solidFill>
                  <a:srgbClr val="2A2D2D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idge</a:t>
            </a:r>
            <a:endParaRPr sz="1700">
              <a:latin typeface="Arial"/>
              <a:cs typeface="Arial"/>
            </a:endParaRPr>
          </a:p>
          <a:p>
            <a:pPr marL="348615" indent="-249554">
              <a:lnSpc>
                <a:spcPct val="100000"/>
              </a:lnSpc>
              <a:spcBef>
                <a:spcPts val="80"/>
              </a:spcBef>
              <a:buClr>
                <a:srgbClr val="2A2D2D"/>
              </a:buClr>
              <a:buFont typeface="Arial"/>
              <a:buChar char="-"/>
              <a:tabLst>
                <a:tab pos="349250" algn="l"/>
              </a:tabLst>
            </a:pP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MERA</a:t>
            </a:r>
            <a:r>
              <a:rPr sz="1500" spc="14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leases</a:t>
            </a:r>
            <a:r>
              <a:rPr sz="1500" spc="2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on</a:t>
            </a:r>
            <a:r>
              <a:rPr sz="1500" spc="2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a</a:t>
            </a:r>
            <a:r>
              <a:rPr sz="1500" spc="8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month</a:t>
            </a:r>
            <a:r>
              <a:rPr sz="1500" spc="-15" dirty="0">
                <a:solidFill>
                  <a:srgbClr val="2A2D2D"/>
                </a:solidFill>
                <a:latin typeface="Arial"/>
                <a:cs typeface="Arial"/>
              </a:rPr>
              <a:t>l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y</a:t>
            </a:r>
            <a:r>
              <a:rPr sz="1500" spc="13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basis</a:t>
            </a:r>
            <a:r>
              <a:rPr sz="1500" spc="-5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from</a:t>
            </a:r>
            <a:r>
              <a:rPr sz="1500" spc="7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C&amp;C</a:t>
            </a:r>
            <a:r>
              <a:rPr sz="1500" spc="12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Equipment</a:t>
            </a:r>
            <a:r>
              <a:rPr sz="1500" spc="7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Company</a:t>
            </a:r>
            <a:endParaRPr sz="1500">
              <a:latin typeface="Arial"/>
              <a:cs typeface="Arial"/>
            </a:endParaRPr>
          </a:p>
          <a:p>
            <a:pPr marL="330835" indent="-236854">
              <a:lnSpc>
                <a:spcPct val="100000"/>
              </a:lnSpc>
              <a:spcBef>
                <a:spcPts val="85"/>
              </a:spcBef>
              <a:buClr>
                <a:srgbClr val="2A2D2D"/>
              </a:buClr>
              <a:buFont typeface="Arial"/>
              <a:buChar char="-"/>
              <a:tabLst>
                <a:tab pos="331470" algn="l"/>
              </a:tabLst>
            </a:pP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A</a:t>
            </a:r>
            <a:r>
              <a:rPr sz="1500" spc="10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se</a:t>
            </a:r>
            <a:r>
              <a:rPr sz="1500" spc="-40" dirty="0">
                <a:solidFill>
                  <a:srgbClr val="2A2D2D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arate</a:t>
            </a:r>
            <a:r>
              <a:rPr sz="1500" spc="-3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spc="-180" dirty="0">
                <a:solidFill>
                  <a:srgbClr val="2A2D2D"/>
                </a:solidFill>
                <a:latin typeface="Arial"/>
                <a:cs typeface="Arial"/>
              </a:rPr>
              <a:t>l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ease</a:t>
            </a:r>
            <a:r>
              <a:rPr sz="1500" spc="-4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will</a:t>
            </a:r>
            <a:r>
              <a:rPr sz="1500" spc="14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need</a:t>
            </a:r>
            <a:r>
              <a:rPr sz="1500" spc="-9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to</a:t>
            </a:r>
            <a:r>
              <a:rPr sz="1500" spc="9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be</a:t>
            </a:r>
            <a:r>
              <a:rPr sz="1500" spc="2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negot</a:t>
            </a:r>
            <a:r>
              <a:rPr sz="1500" spc="-25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ated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50492" y="8459996"/>
            <a:ext cx="241300" cy="10731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50492" y="1925391"/>
            <a:ext cx="716280" cy="6332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Mt.</a:t>
            </a:r>
            <a:r>
              <a:rPr sz="1700" spc="-4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Tama</a:t>
            </a:r>
            <a:r>
              <a:rPr sz="1700" spc="110" dirty="0">
                <a:solidFill>
                  <a:srgbClr val="2A2D2D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pa</a:t>
            </a:r>
            <a:r>
              <a:rPr sz="1700" spc="-60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s</a:t>
            </a:r>
            <a:endParaRPr sz="1700">
              <a:latin typeface="Arial"/>
              <a:cs typeface="Arial"/>
            </a:endParaRPr>
          </a:p>
          <a:p>
            <a:pPr marL="339725" indent="-245745">
              <a:lnSpc>
                <a:spcPct val="100000"/>
              </a:lnSpc>
              <a:spcBef>
                <a:spcPts val="45"/>
              </a:spcBef>
              <a:buClr>
                <a:srgbClr val="2A2D2D"/>
              </a:buClr>
              <a:buFont typeface="Arial"/>
              <a:buChar char="-"/>
              <a:tabLst>
                <a:tab pos="340360" algn="l"/>
              </a:tabLst>
            </a:pP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MERA</a:t>
            </a:r>
            <a:r>
              <a:rPr sz="1500" spc="14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leases</a:t>
            </a:r>
            <a:r>
              <a:rPr sz="1500" spc="6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on</a:t>
            </a:r>
            <a:r>
              <a:rPr sz="1500" spc="2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a</a:t>
            </a:r>
            <a:r>
              <a:rPr sz="1500" spc="13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monthly</a:t>
            </a:r>
            <a:r>
              <a:rPr sz="1500" spc="114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basis</a:t>
            </a:r>
            <a:r>
              <a:rPr sz="1500" spc="-2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from</a:t>
            </a:r>
            <a:r>
              <a:rPr sz="1500" spc="-3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American</a:t>
            </a:r>
            <a:r>
              <a:rPr sz="1500" spc="15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Tower</a:t>
            </a:r>
            <a:r>
              <a:rPr sz="1500" spc="8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Corporation</a:t>
            </a:r>
            <a:endParaRPr sz="1500">
              <a:latin typeface="Arial"/>
              <a:cs typeface="Arial"/>
            </a:endParaRPr>
          </a:p>
          <a:p>
            <a:pPr marL="325755" indent="-236220">
              <a:lnSpc>
                <a:spcPct val="100000"/>
              </a:lnSpc>
              <a:spcBef>
                <a:spcPts val="85"/>
              </a:spcBef>
              <a:buClr>
                <a:srgbClr val="2A2D2D"/>
              </a:buClr>
              <a:buFont typeface="Arial"/>
              <a:buChar char="-"/>
              <a:tabLst>
                <a:tab pos="326390" algn="l"/>
              </a:tabLst>
            </a:pP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A</a:t>
            </a:r>
            <a:r>
              <a:rPr sz="1500" spc="7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separate</a:t>
            </a:r>
            <a:r>
              <a:rPr sz="1500" spc="5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lease</a:t>
            </a:r>
            <a:r>
              <a:rPr sz="1500" spc="-7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w</a:t>
            </a:r>
            <a:r>
              <a:rPr sz="1500" spc="50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ll</a:t>
            </a:r>
            <a:r>
              <a:rPr sz="1500" spc="-4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need</a:t>
            </a:r>
            <a:r>
              <a:rPr sz="1500" spc="-9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to</a:t>
            </a:r>
            <a:r>
              <a:rPr sz="1500" spc="13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be</a:t>
            </a:r>
            <a:r>
              <a:rPr sz="1500" spc="5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negot</a:t>
            </a:r>
            <a:r>
              <a:rPr sz="1500" spc="-20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ated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59366" y="8459996"/>
            <a:ext cx="241300" cy="10731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59366" y="1920847"/>
            <a:ext cx="716280" cy="63373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Mt.</a:t>
            </a:r>
            <a:r>
              <a:rPr sz="1700" spc="5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Burdell</a:t>
            </a:r>
            <a:endParaRPr sz="1700">
              <a:latin typeface="Arial"/>
              <a:cs typeface="Arial"/>
            </a:endParaRPr>
          </a:p>
          <a:p>
            <a:pPr marL="339725" indent="-254635">
              <a:lnSpc>
                <a:spcPct val="100000"/>
              </a:lnSpc>
              <a:spcBef>
                <a:spcPts val="80"/>
              </a:spcBef>
              <a:buClr>
                <a:srgbClr val="484B49"/>
              </a:buClr>
              <a:buFont typeface="Arial"/>
              <a:buChar char="-"/>
              <a:tabLst>
                <a:tab pos="340360" algn="l"/>
              </a:tabLst>
            </a:pP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MERA</a:t>
            </a:r>
            <a:r>
              <a:rPr sz="1500" spc="14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leases</a:t>
            </a:r>
            <a:r>
              <a:rPr sz="1500" spc="2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on</a:t>
            </a:r>
            <a:r>
              <a:rPr sz="1500" spc="2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a</a:t>
            </a:r>
            <a:r>
              <a:rPr sz="1500" spc="12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monthly</a:t>
            </a:r>
            <a:r>
              <a:rPr sz="1500" spc="13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bas</a:t>
            </a:r>
            <a:r>
              <a:rPr sz="1500" spc="-35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s</a:t>
            </a:r>
            <a:r>
              <a:rPr sz="1500" spc="-6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from</a:t>
            </a:r>
            <a:r>
              <a:rPr sz="1500" spc="-3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American</a:t>
            </a:r>
            <a:r>
              <a:rPr sz="1500" spc="15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Tower</a:t>
            </a:r>
            <a:r>
              <a:rPr sz="1500" spc="12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Corporation</a:t>
            </a:r>
            <a:endParaRPr sz="1500">
              <a:latin typeface="Arial"/>
              <a:cs typeface="Arial"/>
            </a:endParaRPr>
          </a:p>
          <a:p>
            <a:pPr marL="325755" indent="-236220">
              <a:lnSpc>
                <a:spcPct val="100000"/>
              </a:lnSpc>
              <a:spcBef>
                <a:spcPts val="50"/>
              </a:spcBef>
              <a:buClr>
                <a:srgbClr val="484B49"/>
              </a:buClr>
              <a:buFont typeface="Arial"/>
              <a:buChar char="-"/>
              <a:tabLst>
                <a:tab pos="326390" algn="l"/>
              </a:tabLst>
            </a:pP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A</a:t>
            </a:r>
            <a:r>
              <a:rPr sz="1500" spc="14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se</a:t>
            </a:r>
            <a:r>
              <a:rPr sz="1500" spc="-25" dirty="0">
                <a:solidFill>
                  <a:srgbClr val="2A2D2D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arate lease</a:t>
            </a:r>
            <a:r>
              <a:rPr sz="1500" spc="-10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will</a:t>
            </a:r>
            <a:r>
              <a:rPr sz="1500" spc="14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need</a:t>
            </a:r>
            <a:r>
              <a:rPr sz="1500" spc="-9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to</a:t>
            </a:r>
            <a:r>
              <a:rPr sz="1500" spc="13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be</a:t>
            </a:r>
            <a:r>
              <a:rPr sz="1500" spc="11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D2D"/>
                </a:solidFill>
                <a:latin typeface="Arial"/>
                <a:cs typeface="Arial"/>
              </a:rPr>
              <a:t>negotiated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4582" y="9082950"/>
            <a:ext cx="5882640" cy="0"/>
          </a:xfrm>
          <a:custGeom>
            <a:avLst/>
            <a:gdLst/>
            <a:ahLst/>
            <a:cxnLst/>
            <a:rect l="l" t="t" r="r" b="b"/>
            <a:pathLst>
              <a:path w="5882640">
                <a:moveTo>
                  <a:pt x="5882414" y="0"/>
                </a:moveTo>
                <a:lnTo>
                  <a:pt x="0" y="0"/>
                </a:lnTo>
              </a:path>
            </a:pathLst>
          </a:custGeom>
          <a:ln w="4482">
            <a:solidFill>
              <a:srgbClr val="54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3434" y="1196249"/>
            <a:ext cx="0" cy="7279640"/>
          </a:xfrm>
          <a:custGeom>
            <a:avLst/>
            <a:gdLst/>
            <a:ahLst/>
            <a:cxnLst/>
            <a:rect l="l" t="t" r="r" b="b"/>
            <a:pathLst>
              <a:path h="7279640">
                <a:moveTo>
                  <a:pt x="0" y="7279341"/>
                </a:moveTo>
                <a:lnTo>
                  <a:pt x="0" y="0"/>
                </a:lnTo>
              </a:path>
            </a:pathLst>
          </a:custGeom>
          <a:ln w="4482">
            <a:solidFill>
              <a:srgbClr val="54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4582" y="1202974"/>
            <a:ext cx="5882640" cy="0"/>
          </a:xfrm>
          <a:custGeom>
            <a:avLst/>
            <a:gdLst/>
            <a:ahLst/>
            <a:cxnLst/>
            <a:rect l="l" t="t" r="r" b="b"/>
            <a:pathLst>
              <a:path w="5882640">
                <a:moveTo>
                  <a:pt x="5882414" y="0"/>
                </a:moveTo>
                <a:lnTo>
                  <a:pt x="0" y="0"/>
                </a:lnTo>
              </a:path>
            </a:pathLst>
          </a:custGeom>
          <a:ln w="8964">
            <a:solidFill>
              <a:srgbClr val="2B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24782" y="1200732"/>
            <a:ext cx="0" cy="7889240"/>
          </a:xfrm>
          <a:custGeom>
            <a:avLst/>
            <a:gdLst/>
            <a:ahLst/>
            <a:cxnLst/>
            <a:rect l="l" t="t" r="r" b="b"/>
            <a:pathLst>
              <a:path h="7889240">
                <a:moveTo>
                  <a:pt x="0" y="7888940"/>
                </a:moveTo>
                <a:lnTo>
                  <a:pt x="0" y="0"/>
                </a:lnTo>
              </a:path>
            </a:pathLst>
          </a:custGeom>
          <a:ln w="13447">
            <a:solidFill>
              <a:srgbClr val="3B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8456" y="9046732"/>
            <a:ext cx="171450" cy="5581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282A2A"/>
                </a:solidFill>
                <a:latin typeface="Arial"/>
                <a:cs typeface="Arial"/>
              </a:rPr>
              <a:t>Slide </a:t>
            </a:r>
            <a:r>
              <a:rPr sz="1150" spc="-12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150" spc="-235" dirty="0">
                <a:solidFill>
                  <a:srgbClr val="282A2A"/>
                </a:solidFill>
                <a:latin typeface="Arial"/>
                <a:cs typeface="Arial"/>
              </a:rPr>
              <a:t>1</a:t>
            </a:r>
            <a:r>
              <a:rPr sz="1150" dirty="0">
                <a:solidFill>
                  <a:srgbClr val="282A2A"/>
                </a:solidFill>
                <a:latin typeface="Arial"/>
                <a:cs typeface="Arial"/>
              </a:rPr>
              <a:t>4</a:t>
            </a:r>
            <a:endParaRPr sz="1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3434" y="1202974"/>
            <a:ext cx="5871845" cy="78803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38735" algn="ctr">
              <a:lnSpc>
                <a:spcPts val="4070"/>
              </a:lnSpc>
            </a:pPr>
            <a:r>
              <a:rPr sz="3400" dirty="0">
                <a:solidFill>
                  <a:srgbClr val="282A2A"/>
                </a:solidFill>
                <a:latin typeface="Arial"/>
                <a:cs typeface="Arial"/>
              </a:rPr>
              <a:t>Proposed</a:t>
            </a:r>
            <a:r>
              <a:rPr sz="3400" spc="3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282A2A"/>
                </a:solidFill>
                <a:latin typeface="Arial"/>
                <a:cs typeface="Arial"/>
              </a:rPr>
              <a:t>S</a:t>
            </a:r>
            <a:r>
              <a:rPr sz="3400" spc="-110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3400" dirty="0">
                <a:solidFill>
                  <a:srgbClr val="282A2A"/>
                </a:solidFill>
                <a:latin typeface="Arial"/>
                <a:cs typeface="Arial"/>
              </a:rPr>
              <a:t>tes</a:t>
            </a:r>
            <a:r>
              <a:rPr sz="3400" spc="27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282A2A"/>
                </a:solidFill>
                <a:latin typeface="Arial"/>
                <a:cs typeface="Arial"/>
              </a:rPr>
              <a:t>Under</a:t>
            </a:r>
            <a:endParaRPr sz="3400">
              <a:latin typeface="Arial"/>
              <a:cs typeface="Arial"/>
            </a:endParaRPr>
          </a:p>
          <a:p>
            <a:pPr marR="28575" algn="ctr">
              <a:lnSpc>
                <a:spcPts val="4130"/>
              </a:lnSpc>
            </a:pPr>
            <a:r>
              <a:rPr sz="3450" b="1" dirty="0">
                <a:solidFill>
                  <a:srgbClr val="282A2A"/>
                </a:solidFill>
                <a:latin typeface="Arial"/>
                <a:cs typeface="Arial"/>
              </a:rPr>
              <a:t>Consideration</a:t>
            </a:r>
            <a:endParaRPr sz="3450">
              <a:latin typeface="Arial"/>
              <a:cs typeface="Arial"/>
            </a:endParaRPr>
          </a:p>
          <a:p>
            <a:pPr marL="840105" indent="-295910">
              <a:lnSpc>
                <a:spcPct val="100000"/>
              </a:lnSpc>
              <a:spcBef>
                <a:spcPts val="620"/>
              </a:spcBef>
              <a:buClr>
                <a:srgbClr val="282A2A"/>
              </a:buClr>
              <a:buFont typeface="Arial"/>
              <a:buChar char="•"/>
              <a:tabLst>
                <a:tab pos="840740" algn="l"/>
              </a:tabLst>
            </a:pPr>
            <a:r>
              <a:rPr sz="2000" dirty="0">
                <a:solidFill>
                  <a:srgbClr val="282A2A"/>
                </a:solidFill>
                <a:latin typeface="Arial"/>
                <a:cs typeface="Arial"/>
              </a:rPr>
              <a:t>Pt.</a:t>
            </a:r>
            <a:r>
              <a:rPr sz="2000" spc="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A2A"/>
                </a:solidFill>
                <a:latin typeface="Arial"/>
                <a:cs typeface="Arial"/>
              </a:rPr>
              <a:t>Reyes</a:t>
            </a:r>
            <a:r>
              <a:rPr sz="2000" spc="8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A2A"/>
                </a:solidFill>
                <a:latin typeface="Arial"/>
                <a:cs typeface="Arial"/>
              </a:rPr>
              <a:t>H</a:t>
            </a:r>
            <a:r>
              <a:rPr sz="2000" spc="-80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82A2A"/>
                </a:solidFill>
                <a:latin typeface="Arial"/>
                <a:cs typeface="Arial"/>
              </a:rPr>
              <a:t>ll</a:t>
            </a:r>
            <a:endParaRPr sz="2000">
              <a:latin typeface="Arial"/>
              <a:cs typeface="Arial"/>
            </a:endParaRPr>
          </a:p>
          <a:p>
            <a:pPr marL="1189990" lvl="1" indent="-260350">
              <a:lnSpc>
                <a:spcPct val="100000"/>
              </a:lnSpc>
              <a:spcBef>
                <a:spcPts val="235"/>
              </a:spcBef>
              <a:buClr>
                <a:srgbClr val="282A2A"/>
              </a:buClr>
              <a:buFont typeface="Arial"/>
              <a:buChar char="-"/>
              <a:tabLst>
                <a:tab pos="1190625" algn="l"/>
              </a:tabLst>
            </a:pP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MERA</a:t>
            </a:r>
            <a:r>
              <a:rPr sz="1700" spc="7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spc="-160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eases from</a:t>
            </a:r>
            <a:r>
              <a:rPr sz="1700" spc="12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FAA</a:t>
            </a:r>
            <a:endParaRPr sz="1700">
              <a:latin typeface="Arial"/>
              <a:cs typeface="Arial"/>
            </a:endParaRPr>
          </a:p>
          <a:p>
            <a:pPr marL="1171575" lvl="1" indent="-241935">
              <a:lnSpc>
                <a:spcPct val="100000"/>
              </a:lnSpc>
              <a:spcBef>
                <a:spcPts val="225"/>
              </a:spcBef>
              <a:buClr>
                <a:srgbClr val="282A2A"/>
              </a:buClr>
              <a:buFont typeface="Arial"/>
              <a:buChar char="-"/>
              <a:tabLst>
                <a:tab pos="1172210" algn="l"/>
              </a:tabLst>
            </a:pP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A</a:t>
            </a:r>
            <a:r>
              <a:rPr sz="1700" spc="1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separate</a:t>
            </a:r>
            <a:r>
              <a:rPr sz="1700" spc="114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spc="-180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ease</a:t>
            </a:r>
            <a:r>
              <a:rPr sz="1700" spc="-3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will</a:t>
            </a:r>
            <a:r>
              <a:rPr sz="1700" spc="15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need</a:t>
            </a:r>
            <a:r>
              <a:rPr sz="1700" spc="-12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to</a:t>
            </a:r>
            <a:r>
              <a:rPr sz="1700" spc="10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be</a:t>
            </a:r>
            <a:r>
              <a:rPr sz="1700" spc="1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negot</a:t>
            </a:r>
            <a:r>
              <a:rPr sz="1700" spc="-55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ated</a:t>
            </a:r>
            <a:endParaRPr sz="1700">
              <a:latin typeface="Arial"/>
              <a:cs typeface="Arial"/>
            </a:endParaRPr>
          </a:p>
          <a:p>
            <a:pPr marL="831215" indent="-287020">
              <a:lnSpc>
                <a:spcPct val="100000"/>
              </a:lnSpc>
              <a:spcBef>
                <a:spcPts val="240"/>
              </a:spcBef>
              <a:buClr>
                <a:srgbClr val="282A2A"/>
              </a:buClr>
              <a:buFont typeface="Arial"/>
              <a:buChar char="•"/>
              <a:tabLst>
                <a:tab pos="831850" algn="l"/>
              </a:tabLst>
            </a:pPr>
            <a:r>
              <a:rPr sz="2000" dirty="0">
                <a:solidFill>
                  <a:srgbClr val="282A2A"/>
                </a:solidFill>
                <a:latin typeface="Arial"/>
                <a:cs typeface="Arial"/>
              </a:rPr>
              <a:t>Stewart</a:t>
            </a:r>
            <a:r>
              <a:rPr sz="2000" spc="16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A2A"/>
                </a:solidFill>
                <a:latin typeface="Arial"/>
                <a:cs typeface="Arial"/>
              </a:rPr>
              <a:t>Po</a:t>
            </a:r>
            <a:r>
              <a:rPr sz="2000" spc="-10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82A2A"/>
                </a:solidFill>
                <a:latin typeface="Arial"/>
                <a:cs typeface="Arial"/>
              </a:rPr>
              <a:t>nt</a:t>
            </a:r>
            <a:endParaRPr sz="2000">
              <a:latin typeface="Arial"/>
              <a:cs typeface="Arial"/>
            </a:endParaRPr>
          </a:p>
          <a:p>
            <a:pPr marL="1185545" lvl="1" indent="-264795">
              <a:lnSpc>
                <a:spcPct val="100000"/>
              </a:lnSpc>
              <a:spcBef>
                <a:spcPts val="270"/>
              </a:spcBef>
              <a:buClr>
                <a:srgbClr val="282A2A"/>
              </a:buClr>
              <a:buFont typeface="Arial"/>
              <a:buChar char="-"/>
              <a:tabLst>
                <a:tab pos="1186180" algn="l"/>
              </a:tabLst>
            </a:pPr>
            <a:r>
              <a:rPr sz="1700" spc="-100" dirty="0">
                <a:solidFill>
                  <a:srgbClr val="282A2A"/>
                </a:solidFill>
                <a:latin typeface="Arial"/>
                <a:cs typeface="Arial"/>
              </a:rPr>
              <a:t>M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ERA</a:t>
            </a:r>
            <a:r>
              <a:rPr sz="1700" spc="6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leases</a:t>
            </a:r>
            <a:r>
              <a:rPr sz="1700" spc="-4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from</a:t>
            </a:r>
            <a:r>
              <a:rPr sz="1700" spc="15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Mart</a:t>
            </a:r>
            <a:r>
              <a:rPr sz="1700" spc="40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nalli</a:t>
            </a:r>
            <a:r>
              <a:rPr sz="1700" spc="6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Fam</a:t>
            </a:r>
            <a:r>
              <a:rPr sz="1700" spc="-10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700" spc="-215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y</a:t>
            </a:r>
            <a:endParaRPr sz="1700">
              <a:latin typeface="Arial"/>
              <a:cs typeface="Arial"/>
            </a:endParaRPr>
          </a:p>
          <a:p>
            <a:pPr marL="1171575" lvl="1" indent="-250825">
              <a:lnSpc>
                <a:spcPct val="100000"/>
              </a:lnSpc>
              <a:spcBef>
                <a:spcPts val="225"/>
              </a:spcBef>
              <a:buClr>
                <a:srgbClr val="282A2A"/>
              </a:buClr>
              <a:buFont typeface="Arial"/>
              <a:buChar char="-"/>
              <a:tabLst>
                <a:tab pos="1172210" algn="l"/>
              </a:tabLst>
            </a:pP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A</a:t>
            </a:r>
            <a:r>
              <a:rPr sz="1700" spc="1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separate</a:t>
            </a:r>
            <a:r>
              <a:rPr sz="1700" spc="18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spc="-180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ease</a:t>
            </a:r>
            <a:r>
              <a:rPr sz="1700" spc="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will</a:t>
            </a:r>
            <a:r>
              <a:rPr sz="1700" spc="10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need</a:t>
            </a:r>
            <a:r>
              <a:rPr sz="1700" spc="-9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to</a:t>
            </a:r>
            <a:r>
              <a:rPr sz="1700" spc="10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be</a:t>
            </a:r>
            <a:r>
              <a:rPr sz="1700" spc="-5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negot</a:t>
            </a:r>
            <a:r>
              <a:rPr sz="1700" spc="-20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ated</a:t>
            </a:r>
            <a:endParaRPr sz="1700">
              <a:latin typeface="Arial"/>
              <a:cs typeface="Arial"/>
            </a:endParaRPr>
          </a:p>
          <a:p>
            <a:pPr marL="844550" indent="-300355">
              <a:lnSpc>
                <a:spcPct val="100000"/>
              </a:lnSpc>
              <a:spcBef>
                <a:spcPts val="270"/>
              </a:spcBef>
              <a:buClr>
                <a:srgbClr val="282A2A"/>
              </a:buClr>
              <a:buFont typeface="Arial"/>
              <a:buChar char="•"/>
              <a:tabLst>
                <a:tab pos="845185" algn="l"/>
              </a:tabLst>
            </a:pPr>
            <a:r>
              <a:rPr sz="2000" dirty="0">
                <a:solidFill>
                  <a:srgbClr val="282A2A"/>
                </a:solidFill>
                <a:latin typeface="Arial"/>
                <a:cs typeface="Arial"/>
              </a:rPr>
              <a:t>Bay</a:t>
            </a:r>
            <a:r>
              <a:rPr sz="2000" spc="2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282A2A"/>
                </a:solidFill>
                <a:latin typeface="Arial"/>
                <a:cs typeface="Arial"/>
              </a:rPr>
              <a:t>H</a:t>
            </a:r>
            <a:r>
              <a:rPr sz="2000" spc="-155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82A2A"/>
                </a:solidFill>
                <a:latin typeface="Arial"/>
                <a:cs typeface="Arial"/>
              </a:rPr>
              <a:t>ll</a:t>
            </a:r>
            <a:r>
              <a:rPr sz="2000" spc="-7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A2A"/>
                </a:solidFill>
                <a:latin typeface="Arial"/>
                <a:cs typeface="Arial"/>
              </a:rPr>
              <a:t>Road</a:t>
            </a:r>
            <a:endParaRPr sz="2000">
              <a:latin typeface="Arial"/>
              <a:cs typeface="Arial"/>
            </a:endParaRPr>
          </a:p>
          <a:p>
            <a:pPr marL="1189990" lvl="1" indent="-269240">
              <a:lnSpc>
                <a:spcPct val="100000"/>
              </a:lnSpc>
              <a:spcBef>
                <a:spcPts val="235"/>
              </a:spcBef>
              <a:buClr>
                <a:srgbClr val="282A2A"/>
              </a:buClr>
              <a:buFont typeface="Arial"/>
              <a:buChar char="-"/>
              <a:tabLst>
                <a:tab pos="1190625" algn="l"/>
              </a:tabLst>
            </a:pP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MERA</a:t>
            </a:r>
            <a:r>
              <a:rPr sz="1700" spc="5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spc="-180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eases</a:t>
            </a:r>
            <a:r>
              <a:rPr sz="1700" spc="1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from</a:t>
            </a:r>
            <a:r>
              <a:rPr sz="1700" spc="1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AT&amp;T</a:t>
            </a:r>
            <a:endParaRPr sz="1700">
              <a:latin typeface="Arial"/>
              <a:cs typeface="Arial"/>
            </a:endParaRPr>
          </a:p>
          <a:p>
            <a:pPr marL="1171575" lvl="1" indent="-250825">
              <a:lnSpc>
                <a:spcPct val="100000"/>
              </a:lnSpc>
              <a:spcBef>
                <a:spcPts val="225"/>
              </a:spcBef>
              <a:buClr>
                <a:srgbClr val="282A2A"/>
              </a:buClr>
              <a:buFont typeface="Arial"/>
              <a:buChar char="-"/>
              <a:tabLst>
                <a:tab pos="1172210" algn="l"/>
              </a:tabLst>
            </a:pP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A</a:t>
            </a:r>
            <a:r>
              <a:rPr sz="1700" spc="5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separate</a:t>
            </a:r>
            <a:r>
              <a:rPr sz="1700" spc="18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spc="-180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ease</a:t>
            </a:r>
            <a:r>
              <a:rPr sz="1700" spc="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will</a:t>
            </a:r>
            <a:r>
              <a:rPr sz="1700" spc="8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need</a:t>
            </a:r>
            <a:r>
              <a:rPr sz="1700" spc="-9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to</a:t>
            </a:r>
            <a:r>
              <a:rPr sz="1700" spc="6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be</a:t>
            </a:r>
            <a:r>
              <a:rPr sz="1700" spc="-2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negotiated</a:t>
            </a:r>
            <a:endParaRPr sz="1700">
              <a:latin typeface="Arial"/>
              <a:cs typeface="Arial"/>
            </a:endParaRPr>
          </a:p>
          <a:p>
            <a:pPr marL="848994" indent="-304800">
              <a:lnSpc>
                <a:spcPct val="100000"/>
              </a:lnSpc>
              <a:spcBef>
                <a:spcPts val="375"/>
              </a:spcBef>
              <a:buClr>
                <a:srgbClr val="282A2A"/>
              </a:buClr>
              <a:buFont typeface="Arial"/>
              <a:buChar char="•"/>
              <a:tabLst>
                <a:tab pos="849630" algn="l"/>
              </a:tabLst>
            </a:pPr>
            <a:r>
              <a:rPr sz="2000" dirty="0">
                <a:solidFill>
                  <a:srgbClr val="282A2A"/>
                </a:solidFill>
                <a:latin typeface="Arial"/>
                <a:cs typeface="Arial"/>
              </a:rPr>
              <a:t>Mt.</a:t>
            </a:r>
            <a:r>
              <a:rPr sz="2000" spc="7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A2A"/>
                </a:solidFill>
                <a:latin typeface="Arial"/>
                <a:cs typeface="Arial"/>
              </a:rPr>
              <a:t>Barnabe</a:t>
            </a:r>
            <a:endParaRPr sz="2000">
              <a:latin typeface="Arial"/>
              <a:cs typeface="Arial"/>
            </a:endParaRPr>
          </a:p>
          <a:p>
            <a:pPr marL="1189990" lvl="1" indent="-269240">
              <a:lnSpc>
                <a:spcPct val="100000"/>
              </a:lnSpc>
              <a:spcBef>
                <a:spcPts val="130"/>
              </a:spcBef>
              <a:buClr>
                <a:srgbClr val="282A2A"/>
              </a:buClr>
              <a:buFont typeface="Arial"/>
              <a:buChar char="-"/>
              <a:tabLst>
                <a:tab pos="1190625" algn="l"/>
              </a:tabLst>
            </a:pPr>
            <a:r>
              <a:rPr sz="1700" dirty="0">
                <a:solidFill>
                  <a:srgbClr val="363B3B"/>
                </a:solidFill>
                <a:latin typeface="Arial"/>
                <a:cs typeface="Arial"/>
              </a:rPr>
              <a:t>MERA</a:t>
            </a:r>
            <a:r>
              <a:rPr sz="1700" spc="-20" dirty="0">
                <a:solidFill>
                  <a:srgbClr val="363B3B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63B3B"/>
                </a:solidFill>
                <a:latin typeface="Arial"/>
                <a:cs typeface="Arial"/>
              </a:rPr>
              <a:t>s</a:t>
            </a:r>
            <a:r>
              <a:rPr sz="1700" spc="-90" dirty="0">
                <a:solidFill>
                  <a:srgbClr val="363B3B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363B3B"/>
                </a:solidFill>
                <a:latin typeface="Arial"/>
                <a:cs typeface="Arial"/>
              </a:rPr>
              <a:t>te</a:t>
            </a:r>
            <a:r>
              <a:rPr sz="1700" spc="55" dirty="0">
                <a:solidFill>
                  <a:srgbClr val="363B3B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63B3B"/>
                </a:solidFill>
                <a:latin typeface="Arial"/>
                <a:cs typeface="Arial"/>
              </a:rPr>
              <a:t>at</a:t>
            </a:r>
            <a:r>
              <a:rPr sz="1700" spc="-25" dirty="0">
                <a:solidFill>
                  <a:srgbClr val="363B3B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63B3B"/>
                </a:solidFill>
                <a:latin typeface="Arial"/>
                <a:cs typeface="Arial"/>
              </a:rPr>
              <a:t>County</a:t>
            </a:r>
            <a:r>
              <a:rPr sz="1700" spc="105" dirty="0">
                <a:solidFill>
                  <a:srgbClr val="363B3B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63B3B"/>
                </a:solidFill>
                <a:latin typeface="Arial"/>
                <a:cs typeface="Arial"/>
              </a:rPr>
              <a:t>Fire</a:t>
            </a:r>
            <a:r>
              <a:rPr sz="1700" spc="-55" dirty="0">
                <a:solidFill>
                  <a:srgbClr val="363B3B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lookout</a:t>
            </a:r>
            <a:endParaRPr sz="1700">
              <a:latin typeface="Arial"/>
              <a:cs typeface="Arial"/>
            </a:endParaRPr>
          </a:p>
          <a:p>
            <a:pPr marL="1171575" lvl="1" indent="-250825">
              <a:lnSpc>
                <a:spcPct val="100000"/>
              </a:lnSpc>
              <a:spcBef>
                <a:spcPts val="190"/>
              </a:spcBef>
              <a:buClr>
                <a:srgbClr val="282A2A"/>
              </a:buClr>
              <a:buFont typeface="Arial"/>
              <a:buChar char="-"/>
              <a:tabLst>
                <a:tab pos="1172210" algn="l"/>
              </a:tabLst>
            </a:pP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A</a:t>
            </a:r>
            <a:r>
              <a:rPr sz="1700" spc="15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separate</a:t>
            </a:r>
            <a:r>
              <a:rPr sz="1700" spc="18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lease</a:t>
            </a:r>
            <a:r>
              <a:rPr sz="1700" spc="-2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will</a:t>
            </a:r>
            <a:r>
              <a:rPr sz="1700" spc="8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need</a:t>
            </a:r>
            <a:r>
              <a:rPr sz="1700" spc="-5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to</a:t>
            </a:r>
            <a:r>
              <a:rPr sz="1700" spc="6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be</a:t>
            </a:r>
            <a:r>
              <a:rPr sz="1700" spc="1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negot</a:t>
            </a:r>
            <a:r>
              <a:rPr sz="1700" spc="-10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ated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777" y="1018461"/>
            <a:ext cx="0" cy="8049895"/>
          </a:xfrm>
          <a:custGeom>
            <a:avLst/>
            <a:gdLst/>
            <a:ahLst/>
            <a:cxnLst/>
            <a:rect l="l" t="t" r="r" b="b"/>
            <a:pathLst>
              <a:path h="8049895">
                <a:moveTo>
                  <a:pt x="0" y="8049446"/>
                </a:moveTo>
                <a:lnTo>
                  <a:pt x="0" y="0"/>
                </a:lnTo>
              </a:path>
            </a:pathLst>
          </a:custGeom>
          <a:ln w="9090">
            <a:solidFill>
              <a:srgbClr val="5B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1729" y="9072453"/>
            <a:ext cx="5772785" cy="0"/>
          </a:xfrm>
          <a:custGeom>
            <a:avLst/>
            <a:gdLst/>
            <a:ahLst/>
            <a:cxnLst/>
            <a:rect l="l" t="t" r="r" b="b"/>
            <a:pathLst>
              <a:path w="5772784">
                <a:moveTo>
                  <a:pt x="5772749" y="0"/>
                </a:moveTo>
                <a:lnTo>
                  <a:pt x="0" y="0"/>
                </a:lnTo>
              </a:path>
            </a:pathLst>
          </a:custGeom>
          <a:ln w="4545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6253" y="1023006"/>
            <a:ext cx="6035675" cy="0"/>
          </a:xfrm>
          <a:custGeom>
            <a:avLst/>
            <a:gdLst/>
            <a:ahLst/>
            <a:cxnLst/>
            <a:rect l="l" t="t" r="r" b="b"/>
            <a:pathLst>
              <a:path w="6035675">
                <a:moveTo>
                  <a:pt x="6035146" y="0"/>
                </a:moveTo>
                <a:lnTo>
                  <a:pt x="0" y="0"/>
                </a:lnTo>
              </a:path>
            </a:pathLst>
          </a:custGeom>
          <a:ln w="9090">
            <a:solidFill>
              <a:srgbClr val="282B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6875" y="1018461"/>
            <a:ext cx="0" cy="8063230"/>
          </a:xfrm>
          <a:custGeom>
            <a:avLst/>
            <a:gdLst/>
            <a:ahLst/>
            <a:cxnLst/>
            <a:rect l="l" t="t" r="r" b="b"/>
            <a:pathLst>
              <a:path h="8063230">
                <a:moveTo>
                  <a:pt x="0" y="8063082"/>
                </a:moveTo>
                <a:lnTo>
                  <a:pt x="0" y="0"/>
                </a:lnTo>
              </a:path>
            </a:pathLst>
          </a:custGeom>
          <a:ln w="1363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1610" y="9234550"/>
            <a:ext cx="171450" cy="3600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2A2D2D"/>
                </a:solidFill>
                <a:latin typeface="Arial"/>
                <a:cs typeface="Arial"/>
              </a:rPr>
              <a:t>Slide</a:t>
            </a:r>
            <a:endParaRPr sz="1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1610" y="9004804"/>
            <a:ext cx="171450" cy="1898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2A2D2D"/>
                </a:solidFill>
                <a:latin typeface="Arial"/>
                <a:cs typeface="Arial"/>
              </a:rPr>
              <a:t>15</a:t>
            </a:r>
            <a:endParaRPr sz="11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0605" y="4199007"/>
            <a:ext cx="457200" cy="30181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dirty="0">
                <a:solidFill>
                  <a:srgbClr val="2A2D2D"/>
                </a:solidFill>
                <a:latin typeface="Arial"/>
                <a:cs typeface="Arial"/>
              </a:rPr>
              <a:t>Proposed</a:t>
            </a:r>
            <a:r>
              <a:rPr sz="3400" spc="-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2A2D2D"/>
                </a:solidFill>
                <a:latin typeface="Arial"/>
                <a:cs typeface="Arial"/>
              </a:rPr>
              <a:t>S</a:t>
            </a:r>
            <a:r>
              <a:rPr sz="3400" spc="-140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3400" dirty="0">
                <a:solidFill>
                  <a:srgbClr val="2A2D2D"/>
                </a:solidFill>
                <a:latin typeface="Arial"/>
                <a:cs typeface="Arial"/>
              </a:rPr>
              <a:t>tes</a:t>
            </a:r>
            <a:endParaRPr sz="3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70605" y="2854366"/>
            <a:ext cx="457200" cy="12134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dirty="0">
                <a:solidFill>
                  <a:srgbClr val="2A2D2D"/>
                </a:solidFill>
                <a:latin typeface="Arial"/>
                <a:cs typeface="Arial"/>
              </a:rPr>
              <a:t>Under</a:t>
            </a:r>
            <a:endParaRPr sz="3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03827" y="3718520"/>
            <a:ext cx="463550" cy="27031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50" b="1" dirty="0">
                <a:solidFill>
                  <a:srgbClr val="2A2D2D"/>
                </a:solidFill>
                <a:latin typeface="Arial"/>
                <a:cs typeface="Arial"/>
              </a:rPr>
              <a:t>Consideration</a:t>
            </a:r>
            <a:endParaRPr sz="3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68173" y="8474110"/>
            <a:ext cx="285750" cy="1206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dirty="0">
                <a:solidFill>
                  <a:srgbClr val="2A2D2D"/>
                </a:solidFill>
                <a:latin typeface="Arial"/>
                <a:cs typeface="Arial"/>
              </a:rPr>
              <a:t>•</a:t>
            </a:r>
            <a:endParaRPr sz="2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68173" y="3663243"/>
            <a:ext cx="929005" cy="46221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dirty="0">
                <a:solidFill>
                  <a:srgbClr val="2A2D2D"/>
                </a:solidFill>
                <a:latin typeface="Arial"/>
                <a:cs typeface="Arial"/>
              </a:rPr>
              <a:t>Dollar</a:t>
            </a:r>
            <a:r>
              <a:rPr sz="2050" spc="229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D"/>
                </a:solidFill>
                <a:latin typeface="Arial"/>
                <a:cs typeface="Arial"/>
              </a:rPr>
              <a:t>Hill</a:t>
            </a:r>
            <a:endParaRPr sz="2050">
              <a:latin typeface="Arial"/>
              <a:cs typeface="Arial"/>
            </a:endParaRPr>
          </a:p>
          <a:p>
            <a:pPr marL="358140" indent="-273050">
              <a:lnSpc>
                <a:spcPct val="100000"/>
              </a:lnSpc>
              <a:spcBef>
                <a:spcPts val="525"/>
              </a:spcBef>
              <a:buClr>
                <a:srgbClr val="2A2D2D"/>
              </a:buClr>
              <a:buFont typeface="Arial"/>
              <a:buChar char="-"/>
              <a:tabLst>
                <a:tab pos="358140" algn="l"/>
              </a:tabLst>
            </a:pP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MERA</a:t>
            </a:r>
            <a:r>
              <a:rPr sz="1700" spc="-2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s</a:t>
            </a:r>
            <a:r>
              <a:rPr sz="1700" spc="-85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te</a:t>
            </a:r>
            <a:r>
              <a:rPr sz="1700" spc="8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owned</a:t>
            </a:r>
            <a:r>
              <a:rPr sz="1700" spc="12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by City</a:t>
            </a:r>
            <a:r>
              <a:rPr sz="1700" spc="6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of</a:t>
            </a:r>
            <a:r>
              <a:rPr sz="1700" spc="5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San</a:t>
            </a:r>
            <a:r>
              <a:rPr sz="1700" spc="5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Rafael</a:t>
            </a:r>
            <a:endParaRPr sz="1700">
              <a:latin typeface="Arial"/>
              <a:cs typeface="Arial"/>
            </a:endParaRPr>
          </a:p>
          <a:p>
            <a:pPr marL="339725" indent="-254635">
              <a:lnSpc>
                <a:spcPct val="100000"/>
              </a:lnSpc>
              <a:spcBef>
                <a:spcPts val="450"/>
              </a:spcBef>
              <a:buClr>
                <a:srgbClr val="2A2D2D"/>
              </a:buClr>
              <a:buFont typeface="Arial"/>
              <a:buChar char="-"/>
              <a:tabLst>
                <a:tab pos="340360" algn="l"/>
              </a:tabLst>
            </a:pP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A</a:t>
            </a:r>
            <a:r>
              <a:rPr sz="1700" spc="9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separate</a:t>
            </a:r>
            <a:r>
              <a:rPr sz="1700" spc="16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spc="-180" dirty="0">
                <a:solidFill>
                  <a:srgbClr val="2A2D2D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ease</a:t>
            </a:r>
            <a:r>
              <a:rPr sz="1700" spc="2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will</a:t>
            </a:r>
            <a:r>
              <a:rPr sz="1700" spc="7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need</a:t>
            </a:r>
            <a:r>
              <a:rPr sz="1700" spc="-7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to</a:t>
            </a:r>
            <a:r>
              <a:rPr sz="1700" spc="7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be</a:t>
            </a:r>
            <a:r>
              <a:rPr sz="1700" spc="1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negot</a:t>
            </a:r>
            <a:r>
              <a:rPr sz="1700" spc="-20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ated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11829" y="8480489"/>
            <a:ext cx="285750" cy="1143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dirty="0">
                <a:solidFill>
                  <a:srgbClr val="2A2D2D"/>
                </a:solidFill>
                <a:latin typeface="Arial"/>
                <a:cs typeface="Arial"/>
              </a:rPr>
              <a:t>•</a:t>
            </a:r>
            <a:endParaRPr sz="2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11829" y="3663243"/>
            <a:ext cx="933450" cy="46221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dirty="0">
                <a:solidFill>
                  <a:srgbClr val="2A2D2D"/>
                </a:solidFill>
                <a:latin typeface="Arial"/>
                <a:cs typeface="Arial"/>
              </a:rPr>
              <a:t>Forbes</a:t>
            </a:r>
            <a:r>
              <a:rPr sz="2050" spc="15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D"/>
                </a:solidFill>
                <a:latin typeface="Arial"/>
                <a:cs typeface="Arial"/>
              </a:rPr>
              <a:t>H</a:t>
            </a:r>
            <a:r>
              <a:rPr sz="2050" spc="-60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2050" dirty="0">
                <a:solidFill>
                  <a:srgbClr val="2A2D2D"/>
                </a:solidFill>
                <a:latin typeface="Arial"/>
                <a:cs typeface="Arial"/>
              </a:rPr>
              <a:t>ll</a:t>
            </a:r>
            <a:endParaRPr sz="2050">
              <a:latin typeface="Arial"/>
              <a:cs typeface="Arial"/>
            </a:endParaRPr>
          </a:p>
          <a:p>
            <a:pPr marL="358140" indent="-273050">
              <a:lnSpc>
                <a:spcPct val="100000"/>
              </a:lnSpc>
              <a:spcBef>
                <a:spcPts val="525"/>
              </a:spcBef>
              <a:buClr>
                <a:srgbClr val="2A2D2D"/>
              </a:buClr>
              <a:buFont typeface="Arial"/>
              <a:buChar char="-"/>
              <a:tabLst>
                <a:tab pos="358140" algn="l"/>
              </a:tabLst>
            </a:pP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MERA</a:t>
            </a:r>
            <a:r>
              <a:rPr sz="1700" spc="-2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site</a:t>
            </a:r>
            <a:r>
              <a:rPr sz="1700" spc="9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at</a:t>
            </a:r>
            <a:r>
              <a:rPr sz="1700" spc="-1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water</a:t>
            </a:r>
            <a:r>
              <a:rPr sz="1700" spc="5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tank</a:t>
            </a:r>
            <a:r>
              <a:rPr sz="1700" spc="18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owned</a:t>
            </a:r>
            <a:r>
              <a:rPr sz="1700" spc="10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by</a:t>
            </a:r>
            <a:r>
              <a:rPr sz="1700" spc="4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MMWD</a:t>
            </a:r>
            <a:endParaRPr sz="1700">
              <a:latin typeface="Arial"/>
              <a:cs typeface="Arial"/>
            </a:endParaRPr>
          </a:p>
          <a:p>
            <a:pPr marL="339725" indent="-254635">
              <a:lnSpc>
                <a:spcPct val="100000"/>
              </a:lnSpc>
              <a:spcBef>
                <a:spcPts val="489"/>
              </a:spcBef>
              <a:buClr>
                <a:srgbClr val="2A2D2D"/>
              </a:buClr>
              <a:buFont typeface="Arial"/>
              <a:buChar char="-"/>
              <a:tabLst>
                <a:tab pos="340360" algn="l"/>
              </a:tabLst>
            </a:pP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A</a:t>
            </a:r>
            <a:r>
              <a:rPr sz="1700" spc="13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separate</a:t>
            </a:r>
            <a:r>
              <a:rPr sz="1700" spc="16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spc="-180" dirty="0">
                <a:solidFill>
                  <a:srgbClr val="2A2D2D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ease</a:t>
            </a:r>
            <a:r>
              <a:rPr sz="1700" spc="2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will</a:t>
            </a:r>
            <a:r>
              <a:rPr sz="1700" spc="7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need</a:t>
            </a:r>
            <a:r>
              <a:rPr sz="1700" spc="-4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to</a:t>
            </a:r>
            <a:r>
              <a:rPr sz="1700" spc="10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be</a:t>
            </a:r>
            <a:r>
              <a:rPr sz="1700" spc="1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negot</a:t>
            </a:r>
            <a:r>
              <a:rPr sz="1700" spc="-20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ated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60010" y="8480489"/>
            <a:ext cx="285750" cy="1143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dirty="0">
                <a:solidFill>
                  <a:srgbClr val="2A2D2D"/>
                </a:solidFill>
                <a:latin typeface="Arial"/>
                <a:cs typeface="Arial"/>
              </a:rPr>
              <a:t>•</a:t>
            </a:r>
            <a:endParaRPr sz="2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60010" y="4601181"/>
            <a:ext cx="929005" cy="3693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dirty="0">
                <a:solidFill>
                  <a:srgbClr val="2A2D2D"/>
                </a:solidFill>
                <a:latin typeface="Arial"/>
                <a:cs typeface="Arial"/>
              </a:rPr>
              <a:t>Crest</a:t>
            </a:r>
            <a:r>
              <a:rPr sz="2050" spc="-3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D"/>
                </a:solidFill>
                <a:latin typeface="Arial"/>
                <a:cs typeface="Arial"/>
              </a:rPr>
              <a:t>Water</a:t>
            </a:r>
            <a:r>
              <a:rPr sz="2050" spc="9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D"/>
                </a:solidFill>
                <a:latin typeface="Arial"/>
                <a:cs typeface="Arial"/>
              </a:rPr>
              <a:t>Tank</a:t>
            </a:r>
            <a:endParaRPr sz="2050">
              <a:latin typeface="Arial"/>
              <a:cs typeface="Arial"/>
            </a:endParaRPr>
          </a:p>
          <a:p>
            <a:pPr marL="367030" indent="-273050">
              <a:lnSpc>
                <a:spcPct val="100000"/>
              </a:lnSpc>
              <a:spcBef>
                <a:spcPts val="490"/>
              </a:spcBef>
              <a:buClr>
                <a:srgbClr val="3D4242"/>
              </a:buClr>
              <a:buFont typeface="Arial"/>
              <a:buChar char="-"/>
              <a:tabLst>
                <a:tab pos="367665" algn="l"/>
              </a:tabLst>
            </a:pPr>
            <a:r>
              <a:rPr sz="1700" dirty="0">
                <a:solidFill>
                  <a:srgbClr val="3D4242"/>
                </a:solidFill>
                <a:latin typeface="Arial"/>
                <a:cs typeface="Arial"/>
              </a:rPr>
              <a:t>North</a:t>
            </a:r>
            <a:r>
              <a:rPr sz="1700" spc="85" dirty="0">
                <a:solidFill>
                  <a:srgbClr val="3D4242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Mar</a:t>
            </a:r>
            <a:r>
              <a:rPr sz="1700" spc="30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n</a:t>
            </a:r>
            <a:r>
              <a:rPr sz="1700" spc="-13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Water</a:t>
            </a:r>
            <a:r>
              <a:rPr sz="1700" spc="17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D4242"/>
                </a:solidFill>
                <a:latin typeface="Arial"/>
                <a:cs typeface="Arial"/>
              </a:rPr>
              <a:t>Distr</a:t>
            </a:r>
            <a:r>
              <a:rPr sz="1700" spc="-55" dirty="0">
                <a:solidFill>
                  <a:srgbClr val="3D4242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3D4242"/>
                </a:solidFill>
                <a:latin typeface="Arial"/>
                <a:cs typeface="Arial"/>
              </a:rPr>
              <a:t>ct</a:t>
            </a:r>
            <a:endParaRPr sz="1700">
              <a:latin typeface="Arial"/>
              <a:cs typeface="Arial"/>
            </a:endParaRPr>
          </a:p>
          <a:p>
            <a:pPr marL="348615" indent="-254635">
              <a:lnSpc>
                <a:spcPct val="100000"/>
              </a:lnSpc>
              <a:spcBef>
                <a:spcPts val="489"/>
              </a:spcBef>
              <a:buClr>
                <a:srgbClr val="3D4242"/>
              </a:buClr>
              <a:buFont typeface="Arial"/>
              <a:buChar char="-"/>
              <a:tabLst>
                <a:tab pos="349250" algn="l"/>
              </a:tabLst>
            </a:pP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A</a:t>
            </a:r>
            <a:r>
              <a:rPr sz="1700" spc="17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lease</a:t>
            </a:r>
            <a:r>
              <a:rPr sz="1700" spc="-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w</a:t>
            </a:r>
            <a:r>
              <a:rPr sz="1700" spc="120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ll</a:t>
            </a:r>
            <a:r>
              <a:rPr sz="1700" spc="-4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need</a:t>
            </a:r>
            <a:r>
              <a:rPr sz="1700" spc="-3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to</a:t>
            </a:r>
            <a:r>
              <a:rPr sz="1700" spc="10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be</a:t>
            </a:r>
            <a:r>
              <a:rPr sz="1700" spc="4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A2D2D"/>
                </a:solidFill>
                <a:latin typeface="Arial"/>
                <a:cs typeface="Arial"/>
              </a:rPr>
              <a:t>negotiated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5071" y="1206304"/>
            <a:ext cx="0" cy="7655559"/>
          </a:xfrm>
          <a:custGeom>
            <a:avLst/>
            <a:gdLst/>
            <a:ahLst/>
            <a:cxnLst/>
            <a:rect l="l" t="t" r="r" b="b"/>
            <a:pathLst>
              <a:path h="7655559">
                <a:moveTo>
                  <a:pt x="0" y="7655307"/>
                </a:moveTo>
                <a:lnTo>
                  <a:pt x="0" y="0"/>
                </a:lnTo>
              </a:path>
            </a:pathLst>
          </a:custGeom>
          <a:ln w="9102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20534" y="8861611"/>
            <a:ext cx="5744845" cy="0"/>
          </a:xfrm>
          <a:custGeom>
            <a:avLst/>
            <a:gdLst/>
            <a:ahLst/>
            <a:cxnLst/>
            <a:rect l="l" t="t" r="r" b="b"/>
            <a:pathLst>
              <a:path w="5744845">
                <a:moveTo>
                  <a:pt x="5744225" y="0"/>
                </a:moveTo>
                <a:lnTo>
                  <a:pt x="0" y="0"/>
                </a:lnTo>
              </a:path>
            </a:pathLst>
          </a:custGeom>
          <a:ln w="4551">
            <a:solidFill>
              <a:srgbClr val="4F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0534" y="1208580"/>
            <a:ext cx="5744845" cy="0"/>
          </a:xfrm>
          <a:custGeom>
            <a:avLst/>
            <a:gdLst/>
            <a:ahLst/>
            <a:cxnLst/>
            <a:rect l="l" t="t" r="r" b="b"/>
            <a:pathLst>
              <a:path w="5744845">
                <a:moveTo>
                  <a:pt x="5744225" y="0"/>
                </a:moveTo>
                <a:lnTo>
                  <a:pt x="0" y="0"/>
                </a:lnTo>
              </a:path>
            </a:pathLst>
          </a:custGeom>
          <a:ln w="9102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62492" y="1201752"/>
            <a:ext cx="0" cy="7664450"/>
          </a:xfrm>
          <a:custGeom>
            <a:avLst/>
            <a:gdLst/>
            <a:ahLst/>
            <a:cxnLst/>
            <a:rect l="l" t="t" r="r" b="b"/>
            <a:pathLst>
              <a:path h="7664450">
                <a:moveTo>
                  <a:pt x="0" y="7664410"/>
                </a:moveTo>
                <a:lnTo>
                  <a:pt x="0" y="0"/>
                </a:lnTo>
              </a:path>
            </a:pathLst>
          </a:custGeom>
          <a:ln w="13653">
            <a:solidFill>
              <a:srgbClr val="3B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9280" y="8988194"/>
            <a:ext cx="171450" cy="5873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40" dirty="0">
                <a:solidFill>
                  <a:srgbClr val="282B2A"/>
                </a:solidFill>
                <a:latin typeface="Arial"/>
                <a:cs typeface="Arial"/>
              </a:rPr>
              <a:t>S</a:t>
            </a:r>
            <a:r>
              <a:rPr sz="1150" dirty="0">
                <a:solidFill>
                  <a:srgbClr val="0E0F0F"/>
                </a:solidFill>
                <a:latin typeface="Arial"/>
                <a:cs typeface="Arial"/>
              </a:rPr>
              <a:t>l</a:t>
            </a:r>
            <a:r>
              <a:rPr sz="1150" spc="-75" dirty="0">
                <a:solidFill>
                  <a:srgbClr val="0E0F0F"/>
                </a:solidFill>
                <a:latin typeface="Arial"/>
                <a:cs typeface="Arial"/>
              </a:rPr>
              <a:t>i</a:t>
            </a:r>
            <a:r>
              <a:rPr sz="1150" dirty="0">
                <a:solidFill>
                  <a:srgbClr val="282B2A"/>
                </a:solidFill>
                <a:latin typeface="Arial"/>
                <a:cs typeface="Arial"/>
              </a:rPr>
              <a:t>de </a:t>
            </a:r>
            <a:r>
              <a:rPr sz="1150" spc="-95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82B2A"/>
                </a:solidFill>
                <a:latin typeface="Arial"/>
                <a:cs typeface="Arial"/>
              </a:rPr>
              <a:t>16</a:t>
            </a:r>
            <a:endParaRPr sz="1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5071" y="1208580"/>
            <a:ext cx="5737860" cy="76530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6670" algn="ctr">
              <a:lnSpc>
                <a:spcPct val="100000"/>
              </a:lnSpc>
            </a:pPr>
            <a:r>
              <a:rPr sz="3250" dirty="0">
                <a:solidFill>
                  <a:srgbClr val="282B2A"/>
                </a:solidFill>
                <a:latin typeface="Arial"/>
                <a:cs typeface="Arial"/>
              </a:rPr>
              <a:t>Proposed</a:t>
            </a:r>
            <a:r>
              <a:rPr sz="3250" spc="135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3250" dirty="0">
                <a:solidFill>
                  <a:srgbClr val="282B2A"/>
                </a:solidFill>
                <a:latin typeface="Arial"/>
                <a:cs typeface="Arial"/>
              </a:rPr>
              <a:t>S</a:t>
            </a:r>
            <a:r>
              <a:rPr sz="3250" spc="-130" dirty="0">
                <a:solidFill>
                  <a:srgbClr val="282B2A"/>
                </a:solidFill>
                <a:latin typeface="Arial"/>
                <a:cs typeface="Arial"/>
              </a:rPr>
              <a:t>i</a:t>
            </a:r>
            <a:r>
              <a:rPr sz="3250" dirty="0">
                <a:solidFill>
                  <a:srgbClr val="282B2A"/>
                </a:solidFill>
                <a:latin typeface="Arial"/>
                <a:cs typeface="Arial"/>
              </a:rPr>
              <a:t>tes</a:t>
            </a:r>
            <a:r>
              <a:rPr sz="3250" spc="280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3250" dirty="0">
                <a:solidFill>
                  <a:srgbClr val="282B2A"/>
                </a:solidFill>
                <a:latin typeface="Arial"/>
                <a:cs typeface="Arial"/>
              </a:rPr>
              <a:t>Under</a:t>
            </a:r>
            <a:endParaRPr sz="3250">
              <a:latin typeface="Arial"/>
              <a:cs typeface="Arial"/>
            </a:endParaRPr>
          </a:p>
          <a:p>
            <a:pPr marR="31750" algn="ctr">
              <a:lnSpc>
                <a:spcPct val="100000"/>
              </a:lnSpc>
              <a:spcBef>
                <a:spcPts val="50"/>
              </a:spcBef>
            </a:pPr>
            <a:r>
              <a:rPr sz="3300" b="1" dirty="0">
                <a:solidFill>
                  <a:srgbClr val="282B2A"/>
                </a:solidFill>
                <a:latin typeface="Arial"/>
                <a:cs typeface="Arial"/>
              </a:rPr>
              <a:t>Consideration</a:t>
            </a:r>
            <a:endParaRPr sz="3300">
              <a:latin typeface="Arial"/>
              <a:cs typeface="Arial"/>
            </a:endParaRPr>
          </a:p>
          <a:p>
            <a:pPr marL="750570" indent="-291465">
              <a:lnSpc>
                <a:spcPct val="100000"/>
              </a:lnSpc>
              <a:spcBef>
                <a:spcPts val="1140"/>
              </a:spcBef>
              <a:buClr>
                <a:srgbClr val="282B2A"/>
              </a:buClr>
              <a:buFont typeface="Arial"/>
              <a:buChar char="•"/>
              <a:tabLst>
                <a:tab pos="751205" algn="l"/>
              </a:tabLst>
            </a:pPr>
            <a:r>
              <a:rPr sz="1950" dirty="0">
                <a:solidFill>
                  <a:srgbClr val="282B2A"/>
                </a:solidFill>
                <a:latin typeface="Arial"/>
                <a:cs typeface="Arial"/>
              </a:rPr>
              <a:t>Pt.</a:t>
            </a:r>
            <a:r>
              <a:rPr sz="1950" spc="15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2B2A"/>
                </a:solidFill>
                <a:latin typeface="Arial"/>
                <a:cs typeface="Arial"/>
              </a:rPr>
              <a:t>Reyes</a:t>
            </a:r>
            <a:r>
              <a:rPr sz="1950" spc="40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2B2A"/>
                </a:solidFill>
                <a:latin typeface="Arial"/>
                <a:cs typeface="Arial"/>
              </a:rPr>
              <a:t>Fire</a:t>
            </a:r>
            <a:r>
              <a:rPr sz="1950" spc="50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2B2A"/>
                </a:solidFill>
                <a:latin typeface="Arial"/>
                <a:cs typeface="Arial"/>
              </a:rPr>
              <a:t>Station</a:t>
            </a:r>
            <a:endParaRPr sz="1950">
              <a:latin typeface="Arial"/>
              <a:cs typeface="Arial"/>
            </a:endParaRPr>
          </a:p>
          <a:p>
            <a:pPr marL="1078230" lvl="1" indent="-254635">
              <a:lnSpc>
                <a:spcPct val="100000"/>
              </a:lnSpc>
              <a:spcBef>
                <a:spcPts val="295"/>
              </a:spcBef>
              <a:buClr>
                <a:srgbClr val="282B2A"/>
              </a:buClr>
              <a:buFont typeface="Arial"/>
              <a:buChar char="-"/>
              <a:tabLst>
                <a:tab pos="1078865" algn="l"/>
              </a:tabLst>
            </a:pPr>
            <a:r>
              <a:rPr sz="1600" dirty="0">
                <a:solidFill>
                  <a:srgbClr val="282B2A"/>
                </a:solidFill>
                <a:latin typeface="Arial"/>
                <a:cs typeface="Arial"/>
              </a:rPr>
              <a:t>County</a:t>
            </a:r>
            <a:r>
              <a:rPr sz="1600" spc="15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B2A"/>
                </a:solidFill>
                <a:latin typeface="Arial"/>
                <a:cs typeface="Arial"/>
              </a:rPr>
              <a:t>fire</a:t>
            </a:r>
            <a:r>
              <a:rPr sz="1600" spc="110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B2A"/>
                </a:solidFill>
                <a:latin typeface="Arial"/>
                <a:cs typeface="Arial"/>
              </a:rPr>
              <a:t>stat</a:t>
            </a:r>
            <a:r>
              <a:rPr sz="1600" spc="-5" dirty="0">
                <a:solidFill>
                  <a:srgbClr val="282B2A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282B2A"/>
                </a:solidFill>
                <a:latin typeface="Arial"/>
                <a:cs typeface="Arial"/>
              </a:rPr>
              <a:t>on</a:t>
            </a:r>
            <a:endParaRPr sz="1600">
              <a:latin typeface="Arial"/>
              <a:cs typeface="Arial"/>
            </a:endParaRPr>
          </a:p>
          <a:p>
            <a:pPr marL="1069340" lvl="1" indent="-245745">
              <a:lnSpc>
                <a:spcPct val="100000"/>
              </a:lnSpc>
              <a:spcBef>
                <a:spcPts val="295"/>
              </a:spcBef>
              <a:buClr>
                <a:srgbClr val="282B2A"/>
              </a:buClr>
              <a:buFont typeface="Arial"/>
              <a:buChar char="-"/>
              <a:tabLst>
                <a:tab pos="1069975" algn="l"/>
              </a:tabLst>
            </a:pPr>
            <a:r>
              <a:rPr sz="1600" dirty="0">
                <a:solidFill>
                  <a:srgbClr val="282B2A"/>
                </a:solidFill>
                <a:latin typeface="Arial"/>
                <a:cs typeface="Arial"/>
              </a:rPr>
              <a:t>A</a:t>
            </a:r>
            <a:r>
              <a:rPr sz="1600" spc="155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B2A"/>
                </a:solidFill>
                <a:latin typeface="Arial"/>
                <a:cs typeface="Arial"/>
              </a:rPr>
              <a:t>lease</a:t>
            </a:r>
            <a:r>
              <a:rPr sz="1600" spc="-50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B2A"/>
                </a:solidFill>
                <a:latin typeface="Arial"/>
                <a:cs typeface="Arial"/>
              </a:rPr>
              <a:t>will</a:t>
            </a:r>
            <a:r>
              <a:rPr sz="1600" spc="90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B2A"/>
                </a:solidFill>
                <a:latin typeface="Arial"/>
                <a:cs typeface="Arial"/>
              </a:rPr>
              <a:t>need</a:t>
            </a:r>
            <a:r>
              <a:rPr sz="1600" spc="-25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B2A"/>
                </a:solidFill>
                <a:latin typeface="Arial"/>
                <a:cs typeface="Arial"/>
              </a:rPr>
              <a:t>to</a:t>
            </a:r>
            <a:r>
              <a:rPr sz="1600" spc="100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B2A"/>
                </a:solidFill>
                <a:latin typeface="Arial"/>
                <a:cs typeface="Arial"/>
              </a:rPr>
              <a:t>be</a:t>
            </a:r>
            <a:r>
              <a:rPr sz="1600" spc="15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B2A"/>
                </a:solidFill>
                <a:latin typeface="Arial"/>
                <a:cs typeface="Arial"/>
              </a:rPr>
              <a:t>negot</a:t>
            </a:r>
            <a:r>
              <a:rPr sz="1600" spc="20" dirty="0">
                <a:solidFill>
                  <a:srgbClr val="282B2A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282B2A"/>
                </a:solidFill>
                <a:latin typeface="Arial"/>
                <a:cs typeface="Arial"/>
              </a:rPr>
              <a:t>ated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282B2A"/>
              </a:buClr>
              <a:buFont typeface="Arial"/>
              <a:buChar char="-"/>
            </a:pPr>
            <a:endParaRPr sz="1600">
              <a:latin typeface="Times New Roman"/>
              <a:cs typeface="Times New Roman"/>
            </a:endParaRPr>
          </a:p>
          <a:p>
            <a:pPr marL="732155" indent="-273050">
              <a:lnSpc>
                <a:spcPct val="100000"/>
              </a:lnSpc>
              <a:spcBef>
                <a:spcPts val="1070"/>
              </a:spcBef>
              <a:buClr>
                <a:srgbClr val="282B2A"/>
              </a:buClr>
              <a:buFont typeface="Arial"/>
              <a:buChar char="•"/>
              <a:tabLst>
                <a:tab pos="732790" algn="l"/>
              </a:tabLst>
            </a:pPr>
            <a:r>
              <a:rPr sz="1950" dirty="0">
                <a:solidFill>
                  <a:srgbClr val="282B2A"/>
                </a:solidFill>
                <a:latin typeface="Arial"/>
                <a:cs typeface="Arial"/>
              </a:rPr>
              <a:t>Throckmorton </a:t>
            </a:r>
            <a:r>
              <a:rPr sz="1950" spc="-165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2B2A"/>
                </a:solidFill>
                <a:latin typeface="Arial"/>
                <a:cs typeface="Arial"/>
              </a:rPr>
              <a:t>Ridge</a:t>
            </a:r>
            <a:r>
              <a:rPr sz="1950" spc="45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2B2A"/>
                </a:solidFill>
                <a:latin typeface="Arial"/>
                <a:cs typeface="Arial"/>
              </a:rPr>
              <a:t>Fire</a:t>
            </a:r>
            <a:r>
              <a:rPr sz="1950" spc="-20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2B2A"/>
                </a:solidFill>
                <a:latin typeface="Arial"/>
                <a:cs typeface="Arial"/>
              </a:rPr>
              <a:t>Station</a:t>
            </a:r>
            <a:endParaRPr sz="1950">
              <a:latin typeface="Arial"/>
              <a:cs typeface="Arial"/>
            </a:endParaRPr>
          </a:p>
          <a:p>
            <a:pPr marL="1078230" lvl="1" indent="-250190">
              <a:lnSpc>
                <a:spcPct val="100000"/>
              </a:lnSpc>
              <a:spcBef>
                <a:spcPts val="295"/>
              </a:spcBef>
              <a:buClr>
                <a:srgbClr val="282B2A"/>
              </a:buClr>
              <a:buFont typeface="Arial"/>
              <a:buChar char="-"/>
              <a:tabLst>
                <a:tab pos="1078865" algn="l"/>
              </a:tabLst>
            </a:pPr>
            <a:r>
              <a:rPr sz="1600" dirty="0">
                <a:solidFill>
                  <a:srgbClr val="282B2A"/>
                </a:solidFill>
                <a:latin typeface="Arial"/>
                <a:cs typeface="Arial"/>
              </a:rPr>
              <a:t>County</a:t>
            </a:r>
            <a:r>
              <a:rPr sz="1600" spc="15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B2A"/>
                </a:solidFill>
                <a:latin typeface="Arial"/>
                <a:cs typeface="Arial"/>
              </a:rPr>
              <a:t>fire</a:t>
            </a:r>
            <a:r>
              <a:rPr sz="1600" spc="75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B2A"/>
                </a:solidFill>
                <a:latin typeface="Arial"/>
                <a:cs typeface="Arial"/>
              </a:rPr>
              <a:t>stat</a:t>
            </a:r>
            <a:r>
              <a:rPr sz="1600" spc="-5" dirty="0">
                <a:solidFill>
                  <a:srgbClr val="282B2A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282B2A"/>
                </a:solidFill>
                <a:latin typeface="Arial"/>
                <a:cs typeface="Arial"/>
              </a:rPr>
              <a:t>on</a:t>
            </a:r>
            <a:endParaRPr sz="1600">
              <a:latin typeface="Arial"/>
              <a:cs typeface="Arial"/>
            </a:endParaRPr>
          </a:p>
          <a:p>
            <a:pPr marL="1069340" lvl="1" indent="-241300">
              <a:lnSpc>
                <a:spcPct val="100000"/>
              </a:lnSpc>
              <a:spcBef>
                <a:spcPts val="295"/>
              </a:spcBef>
              <a:buClr>
                <a:srgbClr val="282B2A"/>
              </a:buClr>
              <a:buFont typeface="Arial"/>
              <a:buChar char="-"/>
              <a:tabLst>
                <a:tab pos="1069975" algn="l"/>
              </a:tabLst>
            </a:pPr>
            <a:r>
              <a:rPr sz="1600" dirty="0">
                <a:solidFill>
                  <a:srgbClr val="282B2A"/>
                </a:solidFill>
                <a:latin typeface="Arial"/>
                <a:cs typeface="Arial"/>
              </a:rPr>
              <a:t>A</a:t>
            </a:r>
            <a:r>
              <a:rPr sz="1600" spc="155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B2A"/>
                </a:solidFill>
                <a:latin typeface="Arial"/>
                <a:cs typeface="Arial"/>
              </a:rPr>
              <a:t>lease</a:t>
            </a:r>
            <a:r>
              <a:rPr sz="1600" spc="-15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B2A"/>
                </a:solidFill>
                <a:latin typeface="Arial"/>
                <a:cs typeface="Arial"/>
              </a:rPr>
              <a:t>wi</a:t>
            </a:r>
            <a:r>
              <a:rPr sz="1600" spc="114" dirty="0">
                <a:solidFill>
                  <a:srgbClr val="282B2A"/>
                </a:solidFill>
                <a:latin typeface="Arial"/>
                <a:cs typeface="Arial"/>
              </a:rPr>
              <a:t>l</a:t>
            </a:r>
            <a:r>
              <a:rPr sz="1600" dirty="0">
                <a:solidFill>
                  <a:srgbClr val="282B2A"/>
                </a:solidFill>
                <a:latin typeface="Arial"/>
                <a:cs typeface="Arial"/>
              </a:rPr>
              <a:t>l</a:t>
            </a:r>
            <a:r>
              <a:rPr sz="1600" spc="-15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B2A"/>
                </a:solidFill>
                <a:latin typeface="Arial"/>
                <a:cs typeface="Arial"/>
              </a:rPr>
              <a:t>need</a:t>
            </a:r>
            <a:r>
              <a:rPr sz="1600" spc="-25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B2A"/>
                </a:solidFill>
                <a:latin typeface="Arial"/>
                <a:cs typeface="Arial"/>
              </a:rPr>
              <a:t>to</a:t>
            </a:r>
            <a:r>
              <a:rPr sz="1600" spc="140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B2A"/>
                </a:solidFill>
                <a:latin typeface="Arial"/>
                <a:cs typeface="Arial"/>
              </a:rPr>
              <a:t>be</a:t>
            </a:r>
            <a:r>
              <a:rPr sz="1600" spc="65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B2A"/>
                </a:solidFill>
                <a:latin typeface="Arial"/>
                <a:cs typeface="Arial"/>
              </a:rPr>
              <a:t>negotiated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282B2A"/>
              </a:buClr>
              <a:buFont typeface="Arial"/>
              <a:buChar char="-"/>
            </a:pPr>
            <a:endParaRPr sz="1600">
              <a:latin typeface="Times New Roman"/>
              <a:cs typeface="Times New Roman"/>
            </a:endParaRPr>
          </a:p>
          <a:p>
            <a:pPr marL="741680" indent="-282575">
              <a:lnSpc>
                <a:spcPct val="100000"/>
              </a:lnSpc>
              <a:spcBef>
                <a:spcPts val="1070"/>
              </a:spcBef>
              <a:buClr>
                <a:srgbClr val="282B2A"/>
              </a:buClr>
              <a:buFont typeface="Arial"/>
              <a:buChar char="•"/>
              <a:tabLst>
                <a:tab pos="742315" algn="l"/>
              </a:tabLst>
            </a:pPr>
            <a:r>
              <a:rPr sz="1950" dirty="0">
                <a:solidFill>
                  <a:srgbClr val="282B2A"/>
                </a:solidFill>
                <a:latin typeface="Arial"/>
                <a:cs typeface="Arial"/>
              </a:rPr>
              <a:t>Southern</a:t>
            </a:r>
            <a:r>
              <a:rPr sz="1950" spc="204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2B2A"/>
                </a:solidFill>
                <a:latin typeface="Arial"/>
                <a:cs typeface="Arial"/>
              </a:rPr>
              <a:t>Mar</a:t>
            </a:r>
            <a:r>
              <a:rPr sz="1950" spc="-5" dirty="0">
                <a:solidFill>
                  <a:srgbClr val="282B2A"/>
                </a:solidFill>
                <a:latin typeface="Arial"/>
                <a:cs typeface="Arial"/>
              </a:rPr>
              <a:t>i</a:t>
            </a:r>
            <a:r>
              <a:rPr sz="1950" dirty="0">
                <a:solidFill>
                  <a:srgbClr val="282B2A"/>
                </a:solidFill>
                <a:latin typeface="Arial"/>
                <a:cs typeface="Arial"/>
              </a:rPr>
              <a:t>n</a:t>
            </a:r>
            <a:r>
              <a:rPr sz="1950" spc="25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2B2A"/>
                </a:solidFill>
                <a:latin typeface="Arial"/>
                <a:cs typeface="Arial"/>
              </a:rPr>
              <a:t>Fire</a:t>
            </a:r>
            <a:r>
              <a:rPr sz="1950" spc="-25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2B2A"/>
                </a:solidFill>
                <a:latin typeface="Arial"/>
                <a:cs typeface="Arial"/>
              </a:rPr>
              <a:t>Stat</a:t>
            </a:r>
            <a:r>
              <a:rPr sz="1950" spc="5" dirty="0">
                <a:solidFill>
                  <a:srgbClr val="282B2A"/>
                </a:solidFill>
                <a:latin typeface="Arial"/>
                <a:cs typeface="Arial"/>
              </a:rPr>
              <a:t>i</a:t>
            </a:r>
            <a:r>
              <a:rPr sz="1950" dirty="0">
                <a:solidFill>
                  <a:srgbClr val="282B2A"/>
                </a:solidFill>
                <a:latin typeface="Arial"/>
                <a:cs typeface="Arial"/>
              </a:rPr>
              <a:t>on</a:t>
            </a:r>
            <a:r>
              <a:rPr sz="1950" spc="65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2B2A"/>
                </a:solidFill>
                <a:latin typeface="Arial"/>
                <a:cs typeface="Arial"/>
              </a:rPr>
              <a:t>9</a:t>
            </a:r>
            <a:endParaRPr sz="1950">
              <a:latin typeface="Arial"/>
              <a:cs typeface="Arial"/>
            </a:endParaRPr>
          </a:p>
          <a:p>
            <a:pPr marL="1078230" lvl="1" indent="-245745">
              <a:lnSpc>
                <a:spcPct val="100000"/>
              </a:lnSpc>
              <a:spcBef>
                <a:spcPts val="295"/>
              </a:spcBef>
              <a:buClr>
                <a:srgbClr val="282B2A"/>
              </a:buClr>
              <a:buFont typeface="Arial"/>
              <a:buChar char="-"/>
              <a:tabLst>
                <a:tab pos="1078865" algn="l"/>
              </a:tabLst>
            </a:pPr>
            <a:r>
              <a:rPr sz="1600" dirty="0">
                <a:solidFill>
                  <a:srgbClr val="282B2A"/>
                </a:solidFill>
                <a:latin typeface="Arial"/>
                <a:cs typeface="Arial"/>
              </a:rPr>
              <a:t>Southern</a:t>
            </a:r>
            <a:r>
              <a:rPr sz="1600" spc="210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B2A"/>
                </a:solidFill>
                <a:latin typeface="Arial"/>
                <a:cs typeface="Arial"/>
              </a:rPr>
              <a:t>Marin</a:t>
            </a:r>
            <a:r>
              <a:rPr sz="1600" spc="85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B2A"/>
                </a:solidFill>
                <a:latin typeface="Arial"/>
                <a:cs typeface="Arial"/>
              </a:rPr>
              <a:t>Fire</a:t>
            </a:r>
            <a:endParaRPr sz="1600">
              <a:latin typeface="Arial"/>
              <a:cs typeface="Arial"/>
            </a:endParaRPr>
          </a:p>
          <a:p>
            <a:pPr marL="1069340" lvl="1" indent="-241300">
              <a:lnSpc>
                <a:spcPct val="100000"/>
              </a:lnSpc>
              <a:spcBef>
                <a:spcPts val="295"/>
              </a:spcBef>
              <a:buClr>
                <a:srgbClr val="282B2A"/>
              </a:buClr>
              <a:buFont typeface="Arial"/>
              <a:buChar char="-"/>
              <a:tabLst>
                <a:tab pos="1069975" algn="l"/>
              </a:tabLst>
            </a:pPr>
            <a:r>
              <a:rPr sz="1600" dirty="0">
                <a:solidFill>
                  <a:srgbClr val="383D3D"/>
                </a:solidFill>
                <a:latin typeface="Arial"/>
                <a:cs typeface="Arial"/>
              </a:rPr>
              <a:t>A</a:t>
            </a:r>
            <a:r>
              <a:rPr sz="1600" spc="155" dirty="0">
                <a:solidFill>
                  <a:srgbClr val="383D3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3D3D"/>
                </a:solidFill>
                <a:latin typeface="Arial"/>
                <a:cs typeface="Arial"/>
              </a:rPr>
              <a:t>lease</a:t>
            </a:r>
            <a:r>
              <a:rPr sz="1600" spc="-50" dirty="0">
                <a:solidFill>
                  <a:srgbClr val="383D3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B2A"/>
                </a:solidFill>
                <a:latin typeface="Arial"/>
                <a:cs typeface="Arial"/>
              </a:rPr>
              <a:t>will</a:t>
            </a:r>
            <a:r>
              <a:rPr sz="1600" spc="80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3D3D"/>
                </a:solidFill>
                <a:latin typeface="Arial"/>
                <a:cs typeface="Arial"/>
              </a:rPr>
              <a:t>need</a:t>
            </a:r>
            <a:r>
              <a:rPr sz="1600" spc="-25" dirty="0">
                <a:solidFill>
                  <a:srgbClr val="383D3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3D3D"/>
                </a:solidFill>
                <a:latin typeface="Arial"/>
                <a:cs typeface="Arial"/>
              </a:rPr>
              <a:t>to</a:t>
            </a:r>
            <a:r>
              <a:rPr sz="1600" spc="140" dirty="0">
                <a:solidFill>
                  <a:srgbClr val="383D3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3D3D"/>
                </a:solidFill>
                <a:latin typeface="Arial"/>
                <a:cs typeface="Arial"/>
              </a:rPr>
              <a:t>be</a:t>
            </a:r>
            <a:r>
              <a:rPr sz="1600" spc="30" dirty="0">
                <a:solidFill>
                  <a:srgbClr val="383D3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3D3D"/>
                </a:solidFill>
                <a:latin typeface="Arial"/>
                <a:cs typeface="Arial"/>
              </a:rPr>
              <a:t>negot</a:t>
            </a:r>
            <a:r>
              <a:rPr sz="1600" spc="10" dirty="0">
                <a:solidFill>
                  <a:srgbClr val="383D3D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383D3D"/>
                </a:solidFill>
                <a:latin typeface="Arial"/>
                <a:cs typeface="Arial"/>
              </a:rPr>
              <a:t>ated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5063" y="1208359"/>
            <a:ext cx="0" cy="7619365"/>
          </a:xfrm>
          <a:custGeom>
            <a:avLst/>
            <a:gdLst/>
            <a:ahLst/>
            <a:cxnLst/>
            <a:rect l="l" t="t" r="r" b="b"/>
            <a:pathLst>
              <a:path h="7619365">
                <a:moveTo>
                  <a:pt x="0" y="7619032"/>
                </a:moveTo>
                <a:lnTo>
                  <a:pt x="0" y="0"/>
                </a:lnTo>
              </a:path>
            </a:pathLst>
          </a:custGeom>
          <a:ln w="4559">
            <a:solidFill>
              <a:srgbClr val="54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0515" y="8827392"/>
            <a:ext cx="5735320" cy="0"/>
          </a:xfrm>
          <a:custGeom>
            <a:avLst/>
            <a:gdLst/>
            <a:ahLst/>
            <a:cxnLst/>
            <a:rect l="l" t="t" r="r" b="b"/>
            <a:pathLst>
              <a:path w="5735320">
                <a:moveTo>
                  <a:pt x="5734930" y="0"/>
                </a:moveTo>
                <a:lnTo>
                  <a:pt x="0" y="0"/>
                </a:lnTo>
              </a:path>
            </a:pathLst>
          </a:custGeom>
          <a:ln w="4559">
            <a:solidFill>
              <a:srgbClr val="5B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0515" y="1215198"/>
            <a:ext cx="5735320" cy="0"/>
          </a:xfrm>
          <a:custGeom>
            <a:avLst/>
            <a:gdLst/>
            <a:ahLst/>
            <a:cxnLst/>
            <a:rect l="l" t="t" r="r" b="b"/>
            <a:pathLst>
              <a:path w="5735320">
                <a:moveTo>
                  <a:pt x="5734930" y="0"/>
                </a:moveTo>
                <a:lnTo>
                  <a:pt x="0" y="0"/>
                </a:lnTo>
              </a:path>
            </a:pathLst>
          </a:custGeom>
          <a:ln w="13678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78624" y="1208359"/>
            <a:ext cx="0" cy="7619365"/>
          </a:xfrm>
          <a:custGeom>
            <a:avLst/>
            <a:gdLst/>
            <a:ahLst/>
            <a:cxnLst/>
            <a:rect l="l" t="t" r="r" b="b"/>
            <a:pathLst>
              <a:path h="7619365">
                <a:moveTo>
                  <a:pt x="0" y="7619032"/>
                </a:moveTo>
                <a:lnTo>
                  <a:pt x="0" y="0"/>
                </a:lnTo>
              </a:path>
            </a:pathLst>
          </a:custGeom>
          <a:ln w="13678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2896" y="8986444"/>
            <a:ext cx="171450" cy="5835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282A2A"/>
                </a:solidFill>
                <a:latin typeface="Arial"/>
                <a:cs typeface="Arial"/>
              </a:rPr>
              <a:t>Slide </a:t>
            </a:r>
            <a:r>
              <a:rPr sz="1150" spc="-11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82A2A"/>
                </a:solidFill>
                <a:latin typeface="Arial"/>
                <a:cs typeface="Arial"/>
              </a:rPr>
              <a:t>17</a:t>
            </a:r>
            <a:endParaRPr sz="1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5063" y="1215198"/>
            <a:ext cx="5723890" cy="76123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2860" algn="ctr">
              <a:lnSpc>
                <a:spcPct val="100000"/>
              </a:lnSpc>
            </a:pPr>
            <a:r>
              <a:rPr sz="3200" dirty="0">
                <a:solidFill>
                  <a:srgbClr val="282A2A"/>
                </a:solidFill>
                <a:latin typeface="Arial"/>
                <a:cs typeface="Arial"/>
              </a:rPr>
              <a:t>Pro</a:t>
            </a:r>
            <a:r>
              <a:rPr sz="3200" spc="-135" dirty="0">
                <a:solidFill>
                  <a:srgbClr val="282A2A"/>
                </a:solidFill>
                <a:latin typeface="Arial"/>
                <a:cs typeface="Arial"/>
              </a:rPr>
              <a:t>p</a:t>
            </a:r>
            <a:r>
              <a:rPr sz="3200" dirty="0">
                <a:solidFill>
                  <a:srgbClr val="282A2A"/>
                </a:solidFill>
                <a:latin typeface="Arial"/>
                <a:cs typeface="Arial"/>
              </a:rPr>
              <a:t>osed</a:t>
            </a:r>
            <a:r>
              <a:rPr sz="3200" spc="11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82A2A"/>
                </a:solidFill>
                <a:latin typeface="Arial"/>
                <a:cs typeface="Arial"/>
              </a:rPr>
              <a:t>S</a:t>
            </a:r>
            <a:r>
              <a:rPr sz="3200" spc="-80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3200" spc="-35" dirty="0">
                <a:solidFill>
                  <a:srgbClr val="282A2A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282A2A"/>
                </a:solidFill>
                <a:latin typeface="Arial"/>
                <a:cs typeface="Arial"/>
              </a:rPr>
              <a:t>es</a:t>
            </a:r>
            <a:r>
              <a:rPr sz="3200" spc="15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82A2A"/>
                </a:solidFill>
                <a:latin typeface="Arial"/>
                <a:cs typeface="Arial"/>
              </a:rPr>
              <a:t>Under</a:t>
            </a:r>
            <a:endParaRPr sz="3200">
              <a:latin typeface="Arial"/>
              <a:cs typeface="Arial"/>
            </a:endParaRPr>
          </a:p>
          <a:p>
            <a:pPr marR="38735" algn="ctr">
              <a:lnSpc>
                <a:spcPct val="100000"/>
              </a:lnSpc>
              <a:spcBef>
                <a:spcPts val="120"/>
              </a:spcBef>
            </a:pPr>
            <a:r>
              <a:rPr sz="3250" b="1" dirty="0">
                <a:solidFill>
                  <a:srgbClr val="282A2A"/>
                </a:solidFill>
                <a:latin typeface="Arial"/>
                <a:cs typeface="Arial"/>
              </a:rPr>
              <a:t>Consideration</a:t>
            </a:r>
            <a:endParaRPr sz="3250">
              <a:latin typeface="Arial"/>
              <a:cs typeface="Arial"/>
            </a:endParaRPr>
          </a:p>
          <a:p>
            <a:pPr marL="747395" indent="-282575">
              <a:lnSpc>
                <a:spcPct val="100000"/>
              </a:lnSpc>
              <a:spcBef>
                <a:spcPts val="1160"/>
              </a:spcBef>
              <a:buClr>
                <a:srgbClr val="282A2A"/>
              </a:buClr>
              <a:buFont typeface="Arial"/>
              <a:buChar char="•"/>
              <a:tabLst>
                <a:tab pos="748030" algn="l"/>
              </a:tabLst>
            </a:pPr>
            <a:r>
              <a:rPr sz="1950" dirty="0">
                <a:solidFill>
                  <a:srgbClr val="282A2A"/>
                </a:solidFill>
                <a:latin typeface="Arial"/>
                <a:cs typeface="Arial"/>
              </a:rPr>
              <a:t>Novato</a:t>
            </a:r>
            <a:r>
              <a:rPr sz="1950" spc="3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2A2A"/>
                </a:solidFill>
                <a:latin typeface="Arial"/>
                <a:cs typeface="Arial"/>
              </a:rPr>
              <a:t>F</a:t>
            </a:r>
            <a:r>
              <a:rPr sz="1950" spc="-60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950" dirty="0">
                <a:solidFill>
                  <a:srgbClr val="282A2A"/>
                </a:solidFill>
                <a:latin typeface="Arial"/>
                <a:cs typeface="Arial"/>
              </a:rPr>
              <a:t>re</a:t>
            </a:r>
            <a:r>
              <a:rPr sz="1950" spc="-5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2A2A"/>
                </a:solidFill>
                <a:latin typeface="Arial"/>
                <a:cs typeface="Arial"/>
              </a:rPr>
              <a:t>Station</a:t>
            </a:r>
            <a:r>
              <a:rPr sz="1950" spc="10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2A2A"/>
                </a:solidFill>
                <a:latin typeface="Arial"/>
                <a:cs typeface="Arial"/>
              </a:rPr>
              <a:t>3</a:t>
            </a:r>
            <a:endParaRPr sz="1950">
              <a:latin typeface="Arial"/>
              <a:cs typeface="Arial"/>
            </a:endParaRPr>
          </a:p>
          <a:p>
            <a:pPr marL="1075690" lvl="1" indent="-255270">
              <a:lnSpc>
                <a:spcPct val="100000"/>
              </a:lnSpc>
              <a:spcBef>
                <a:spcPts val="265"/>
              </a:spcBef>
              <a:buClr>
                <a:srgbClr val="383D3D"/>
              </a:buClr>
              <a:buFont typeface="Arial"/>
              <a:buChar char="-"/>
              <a:tabLst>
                <a:tab pos="1076325" algn="l"/>
              </a:tabLst>
            </a:pPr>
            <a:r>
              <a:rPr sz="1600" dirty="0">
                <a:solidFill>
                  <a:srgbClr val="282A2A"/>
                </a:solidFill>
                <a:latin typeface="Arial"/>
                <a:cs typeface="Arial"/>
              </a:rPr>
              <a:t>Novato</a:t>
            </a:r>
            <a:r>
              <a:rPr sz="1600" spc="6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A2A"/>
                </a:solidFill>
                <a:latin typeface="Arial"/>
                <a:cs typeface="Arial"/>
              </a:rPr>
              <a:t>Fire</a:t>
            </a:r>
            <a:r>
              <a:rPr sz="1600" spc="-3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A2A"/>
                </a:solidFill>
                <a:latin typeface="Arial"/>
                <a:cs typeface="Arial"/>
              </a:rPr>
              <a:t>D</a:t>
            </a:r>
            <a:r>
              <a:rPr sz="1600" spc="-120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282A2A"/>
                </a:solidFill>
                <a:latin typeface="Arial"/>
                <a:cs typeface="Arial"/>
              </a:rPr>
              <a:t>strict</a:t>
            </a:r>
            <a:endParaRPr sz="1600">
              <a:latin typeface="Arial"/>
              <a:cs typeface="Arial"/>
            </a:endParaRPr>
          </a:p>
          <a:p>
            <a:pPr marL="1057275" lvl="1" indent="-236854">
              <a:lnSpc>
                <a:spcPct val="100000"/>
              </a:lnSpc>
              <a:spcBef>
                <a:spcPts val="300"/>
              </a:spcBef>
              <a:buClr>
                <a:srgbClr val="383D3D"/>
              </a:buClr>
              <a:buFont typeface="Arial"/>
              <a:buChar char="-"/>
              <a:tabLst>
                <a:tab pos="1057910" algn="l"/>
              </a:tabLst>
            </a:pPr>
            <a:r>
              <a:rPr sz="1600" dirty="0">
                <a:solidFill>
                  <a:srgbClr val="282A2A"/>
                </a:solidFill>
                <a:latin typeface="Arial"/>
                <a:cs typeface="Arial"/>
              </a:rPr>
              <a:t>A</a:t>
            </a:r>
            <a:r>
              <a:rPr sz="1600" spc="114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00" spc="-180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600" dirty="0">
                <a:solidFill>
                  <a:srgbClr val="282A2A"/>
                </a:solidFill>
                <a:latin typeface="Arial"/>
                <a:cs typeface="Arial"/>
              </a:rPr>
              <a:t>ease</a:t>
            </a:r>
            <a:r>
              <a:rPr sz="1600" spc="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A2A"/>
                </a:solidFill>
                <a:latin typeface="Arial"/>
                <a:cs typeface="Arial"/>
              </a:rPr>
              <a:t>will</a:t>
            </a:r>
            <a:r>
              <a:rPr sz="1600" spc="114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A2A"/>
                </a:solidFill>
                <a:latin typeface="Arial"/>
                <a:cs typeface="Arial"/>
              </a:rPr>
              <a:t>need</a:t>
            </a:r>
            <a:r>
              <a:rPr sz="1600" spc="-2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A2A"/>
                </a:solidFill>
                <a:latin typeface="Arial"/>
                <a:cs typeface="Arial"/>
              </a:rPr>
              <a:t>to</a:t>
            </a:r>
            <a:r>
              <a:rPr sz="1600" spc="17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A2A"/>
                </a:solidFill>
                <a:latin typeface="Arial"/>
                <a:cs typeface="Arial"/>
              </a:rPr>
              <a:t>be</a:t>
            </a:r>
            <a:r>
              <a:rPr sz="1600" spc="2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A2A"/>
                </a:solidFill>
                <a:latin typeface="Arial"/>
                <a:cs typeface="Arial"/>
              </a:rPr>
              <a:t>negotiated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383D3D"/>
              </a:buClr>
              <a:buFont typeface="Arial"/>
              <a:buChar char="-"/>
            </a:pPr>
            <a:endParaRPr sz="1600">
              <a:latin typeface="Times New Roman"/>
              <a:cs typeface="Times New Roman"/>
            </a:endParaRPr>
          </a:p>
          <a:p>
            <a:pPr marL="738505" indent="-273685">
              <a:lnSpc>
                <a:spcPct val="100000"/>
              </a:lnSpc>
              <a:spcBef>
                <a:spcPts val="1045"/>
              </a:spcBef>
              <a:buClr>
                <a:srgbClr val="282A2A"/>
              </a:buClr>
              <a:buFont typeface="Arial"/>
              <a:buChar char="•"/>
              <a:tabLst>
                <a:tab pos="739140" algn="l"/>
              </a:tabLst>
            </a:pPr>
            <a:r>
              <a:rPr sz="1950" dirty="0">
                <a:solidFill>
                  <a:srgbClr val="282A2A"/>
                </a:solidFill>
                <a:latin typeface="Arial"/>
                <a:cs typeface="Arial"/>
              </a:rPr>
              <a:t>Corte</a:t>
            </a:r>
            <a:r>
              <a:rPr sz="1950" spc="14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2A2A"/>
                </a:solidFill>
                <a:latin typeface="Arial"/>
                <a:cs typeface="Arial"/>
              </a:rPr>
              <a:t>Madera</a:t>
            </a:r>
            <a:r>
              <a:rPr sz="1950" spc="17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3D3D"/>
                </a:solidFill>
                <a:latin typeface="Arial"/>
                <a:cs typeface="Arial"/>
              </a:rPr>
              <a:t>Fire</a:t>
            </a:r>
            <a:r>
              <a:rPr sz="1950" spc="-20" dirty="0">
                <a:solidFill>
                  <a:srgbClr val="383D3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2A2A"/>
                </a:solidFill>
                <a:latin typeface="Arial"/>
                <a:cs typeface="Arial"/>
              </a:rPr>
              <a:t>Station </a:t>
            </a:r>
            <a:r>
              <a:rPr sz="1950" spc="-27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2A2A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  <a:p>
            <a:pPr marL="1071245" lvl="1" indent="-250825">
              <a:lnSpc>
                <a:spcPct val="100000"/>
              </a:lnSpc>
              <a:spcBef>
                <a:spcPts val="300"/>
              </a:spcBef>
              <a:buClr>
                <a:srgbClr val="383D3D"/>
              </a:buClr>
              <a:buFont typeface="Arial"/>
              <a:buChar char="-"/>
              <a:tabLst>
                <a:tab pos="1071880" algn="l"/>
              </a:tabLst>
            </a:pPr>
            <a:r>
              <a:rPr sz="1600" dirty="0">
                <a:solidFill>
                  <a:srgbClr val="282A2A"/>
                </a:solidFill>
                <a:latin typeface="Arial"/>
                <a:cs typeface="Arial"/>
              </a:rPr>
              <a:t>Corte</a:t>
            </a:r>
            <a:r>
              <a:rPr sz="1600" spc="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A2A"/>
                </a:solidFill>
                <a:latin typeface="Arial"/>
                <a:cs typeface="Arial"/>
              </a:rPr>
              <a:t>Madera</a:t>
            </a:r>
            <a:r>
              <a:rPr sz="1600" spc="12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A2A"/>
                </a:solidFill>
                <a:latin typeface="Arial"/>
                <a:cs typeface="Arial"/>
              </a:rPr>
              <a:t>Fire</a:t>
            </a:r>
            <a:endParaRPr sz="1600">
              <a:latin typeface="Arial"/>
              <a:cs typeface="Arial"/>
            </a:endParaRPr>
          </a:p>
          <a:p>
            <a:pPr marL="1057275" lvl="1" indent="-236854">
              <a:lnSpc>
                <a:spcPct val="100000"/>
              </a:lnSpc>
              <a:spcBef>
                <a:spcPts val="300"/>
              </a:spcBef>
              <a:buClr>
                <a:srgbClr val="383D3D"/>
              </a:buClr>
              <a:buFont typeface="Arial"/>
              <a:buChar char="-"/>
              <a:tabLst>
                <a:tab pos="1057910" algn="l"/>
              </a:tabLst>
            </a:pPr>
            <a:r>
              <a:rPr sz="1600" dirty="0">
                <a:solidFill>
                  <a:srgbClr val="282A2A"/>
                </a:solidFill>
                <a:latin typeface="Arial"/>
                <a:cs typeface="Arial"/>
              </a:rPr>
              <a:t>A</a:t>
            </a:r>
            <a:r>
              <a:rPr sz="1600" spc="114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00" spc="-180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600" dirty="0">
                <a:solidFill>
                  <a:srgbClr val="282A2A"/>
                </a:solidFill>
                <a:latin typeface="Arial"/>
                <a:cs typeface="Arial"/>
              </a:rPr>
              <a:t>ease</a:t>
            </a:r>
            <a:r>
              <a:rPr sz="1600" spc="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A2A"/>
                </a:solidFill>
                <a:latin typeface="Arial"/>
                <a:cs typeface="Arial"/>
              </a:rPr>
              <a:t>will</a:t>
            </a:r>
            <a:r>
              <a:rPr sz="1600" spc="114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A2A"/>
                </a:solidFill>
                <a:latin typeface="Arial"/>
                <a:cs typeface="Arial"/>
              </a:rPr>
              <a:t>need</a:t>
            </a:r>
            <a:r>
              <a:rPr sz="1600" spc="-2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A2A"/>
                </a:solidFill>
                <a:latin typeface="Arial"/>
                <a:cs typeface="Arial"/>
              </a:rPr>
              <a:t>to</a:t>
            </a:r>
            <a:r>
              <a:rPr sz="1600" spc="13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A2A"/>
                </a:solidFill>
                <a:latin typeface="Arial"/>
                <a:cs typeface="Arial"/>
              </a:rPr>
              <a:t>be</a:t>
            </a:r>
            <a:r>
              <a:rPr sz="1600" spc="2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A2A"/>
                </a:solidFill>
                <a:latin typeface="Arial"/>
                <a:cs typeface="Arial"/>
              </a:rPr>
              <a:t>negotiated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383D3D"/>
              </a:buClr>
              <a:buFont typeface="Arial"/>
              <a:buChar char="-"/>
            </a:pPr>
            <a:endParaRPr sz="1600">
              <a:latin typeface="Times New Roman"/>
              <a:cs typeface="Times New Roman"/>
            </a:endParaRPr>
          </a:p>
          <a:p>
            <a:pPr marL="738505" indent="-273685">
              <a:lnSpc>
                <a:spcPct val="100000"/>
              </a:lnSpc>
              <a:spcBef>
                <a:spcPts val="1045"/>
              </a:spcBef>
              <a:buClr>
                <a:srgbClr val="282A2A"/>
              </a:buClr>
              <a:buFont typeface="Arial"/>
              <a:buChar char="•"/>
              <a:tabLst>
                <a:tab pos="739140" algn="l"/>
              </a:tabLst>
            </a:pPr>
            <a:r>
              <a:rPr sz="1950" dirty="0">
                <a:solidFill>
                  <a:srgbClr val="282A2A"/>
                </a:solidFill>
                <a:latin typeface="Arial"/>
                <a:cs typeface="Arial"/>
              </a:rPr>
              <a:t>Sausalito</a:t>
            </a:r>
            <a:r>
              <a:rPr sz="1950" spc="18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2A2A"/>
                </a:solidFill>
                <a:latin typeface="Arial"/>
                <a:cs typeface="Arial"/>
              </a:rPr>
              <a:t>F</a:t>
            </a:r>
            <a:r>
              <a:rPr sz="1950" spc="-70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950" dirty="0">
                <a:solidFill>
                  <a:srgbClr val="282A2A"/>
                </a:solidFill>
                <a:latin typeface="Arial"/>
                <a:cs typeface="Arial"/>
              </a:rPr>
              <a:t>re</a:t>
            </a:r>
            <a:r>
              <a:rPr sz="1950" spc="-1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2A2A"/>
                </a:solidFill>
                <a:latin typeface="Arial"/>
                <a:cs typeface="Arial"/>
              </a:rPr>
              <a:t>Station</a:t>
            </a:r>
            <a:r>
              <a:rPr sz="1950" spc="8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2A2A"/>
                </a:solidFill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  <a:p>
            <a:pPr marL="1075690" lvl="1" indent="-255270">
              <a:lnSpc>
                <a:spcPct val="100000"/>
              </a:lnSpc>
              <a:spcBef>
                <a:spcPts val="300"/>
              </a:spcBef>
              <a:buClr>
                <a:srgbClr val="383D3D"/>
              </a:buClr>
              <a:buFont typeface="Arial"/>
              <a:buChar char="-"/>
              <a:tabLst>
                <a:tab pos="1076325" algn="l"/>
              </a:tabLst>
            </a:pPr>
            <a:r>
              <a:rPr sz="1600" dirty="0">
                <a:solidFill>
                  <a:srgbClr val="282A2A"/>
                </a:solidFill>
                <a:latin typeface="Arial"/>
                <a:cs typeface="Arial"/>
              </a:rPr>
              <a:t>No</a:t>
            </a:r>
            <a:r>
              <a:rPr sz="1600" spc="8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A2A"/>
                </a:solidFill>
                <a:latin typeface="Arial"/>
                <a:cs typeface="Arial"/>
              </a:rPr>
              <a:t>longer</a:t>
            </a:r>
            <a:r>
              <a:rPr sz="1600" spc="9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A2A"/>
                </a:solidFill>
                <a:latin typeface="Arial"/>
                <a:cs typeface="Arial"/>
              </a:rPr>
              <a:t>a</a:t>
            </a:r>
            <a:r>
              <a:rPr sz="1600" spc="-5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A2A"/>
                </a:solidFill>
                <a:latin typeface="Arial"/>
                <a:cs typeface="Arial"/>
              </a:rPr>
              <a:t>fire</a:t>
            </a:r>
            <a:r>
              <a:rPr sz="1600" spc="5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A2A"/>
                </a:solidFill>
                <a:latin typeface="Arial"/>
                <a:cs typeface="Arial"/>
              </a:rPr>
              <a:t>stat</a:t>
            </a:r>
            <a:r>
              <a:rPr sz="1600" spc="45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282A2A"/>
                </a:solidFill>
                <a:latin typeface="Arial"/>
                <a:cs typeface="Arial"/>
              </a:rPr>
              <a:t>on</a:t>
            </a:r>
            <a:endParaRPr sz="1600">
              <a:latin typeface="Arial"/>
              <a:cs typeface="Arial"/>
            </a:endParaRPr>
          </a:p>
          <a:p>
            <a:pPr marL="1066800" lvl="1" indent="-246379">
              <a:lnSpc>
                <a:spcPct val="100000"/>
              </a:lnSpc>
              <a:spcBef>
                <a:spcPts val="265"/>
              </a:spcBef>
              <a:buClr>
                <a:srgbClr val="383D3D"/>
              </a:buClr>
              <a:buFont typeface="Arial"/>
              <a:buChar char="-"/>
              <a:tabLst>
                <a:tab pos="1067435" algn="l"/>
              </a:tabLst>
            </a:pPr>
            <a:r>
              <a:rPr sz="1600" dirty="0">
                <a:solidFill>
                  <a:srgbClr val="282A2A"/>
                </a:solidFill>
                <a:latin typeface="Arial"/>
                <a:cs typeface="Arial"/>
              </a:rPr>
              <a:t>C</a:t>
            </a:r>
            <a:r>
              <a:rPr sz="1600" spc="-110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282A2A"/>
                </a:solidFill>
                <a:latin typeface="Arial"/>
                <a:cs typeface="Arial"/>
              </a:rPr>
              <a:t>ty</a:t>
            </a:r>
            <a:r>
              <a:rPr sz="1600" spc="7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A2A"/>
                </a:solidFill>
                <a:latin typeface="Arial"/>
                <a:cs typeface="Arial"/>
              </a:rPr>
              <a:t>of</a:t>
            </a:r>
            <a:r>
              <a:rPr sz="1600" spc="2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A2A"/>
                </a:solidFill>
                <a:latin typeface="Arial"/>
                <a:cs typeface="Arial"/>
              </a:rPr>
              <a:t>Sausalito</a:t>
            </a:r>
            <a:endParaRPr sz="1600">
              <a:latin typeface="Arial"/>
              <a:cs typeface="Arial"/>
            </a:endParaRPr>
          </a:p>
          <a:p>
            <a:pPr marL="1062355" lvl="1" indent="-241935">
              <a:lnSpc>
                <a:spcPct val="100000"/>
              </a:lnSpc>
              <a:spcBef>
                <a:spcPts val="300"/>
              </a:spcBef>
              <a:buClr>
                <a:srgbClr val="383D3D"/>
              </a:buClr>
              <a:buFont typeface="Arial"/>
              <a:buChar char="-"/>
              <a:tabLst>
                <a:tab pos="1062990" algn="l"/>
              </a:tabLst>
            </a:pPr>
            <a:r>
              <a:rPr sz="1600" dirty="0">
                <a:solidFill>
                  <a:srgbClr val="383D3D"/>
                </a:solidFill>
                <a:latin typeface="Arial"/>
                <a:cs typeface="Arial"/>
              </a:rPr>
              <a:t>A</a:t>
            </a:r>
            <a:r>
              <a:rPr sz="1600" spc="80" dirty="0">
                <a:solidFill>
                  <a:srgbClr val="383D3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3D3D"/>
                </a:solidFill>
                <a:latin typeface="Arial"/>
                <a:cs typeface="Arial"/>
              </a:rPr>
              <a:t>lease</a:t>
            </a:r>
            <a:r>
              <a:rPr sz="1600" spc="-50" dirty="0">
                <a:solidFill>
                  <a:srgbClr val="383D3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3D3D"/>
                </a:solidFill>
                <a:latin typeface="Arial"/>
                <a:cs typeface="Arial"/>
              </a:rPr>
              <a:t>will</a:t>
            </a:r>
            <a:r>
              <a:rPr sz="1600" spc="114" dirty="0">
                <a:solidFill>
                  <a:srgbClr val="383D3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3D3D"/>
                </a:solidFill>
                <a:latin typeface="Arial"/>
                <a:cs typeface="Arial"/>
              </a:rPr>
              <a:t>need</a:t>
            </a:r>
            <a:r>
              <a:rPr sz="1600" spc="-20" dirty="0">
                <a:solidFill>
                  <a:srgbClr val="383D3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3D3D"/>
                </a:solidFill>
                <a:latin typeface="Arial"/>
                <a:cs typeface="Arial"/>
              </a:rPr>
              <a:t>to</a:t>
            </a:r>
            <a:r>
              <a:rPr sz="1600" spc="105" dirty="0">
                <a:solidFill>
                  <a:srgbClr val="383D3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3D3D"/>
                </a:solidFill>
                <a:latin typeface="Arial"/>
                <a:cs typeface="Arial"/>
              </a:rPr>
              <a:t>be</a:t>
            </a:r>
            <a:r>
              <a:rPr sz="1600" spc="20" dirty="0">
                <a:solidFill>
                  <a:srgbClr val="383D3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3D3D"/>
                </a:solidFill>
                <a:latin typeface="Arial"/>
                <a:cs typeface="Arial"/>
              </a:rPr>
              <a:t>negotiated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1729" y="1109364"/>
            <a:ext cx="0" cy="7863205"/>
          </a:xfrm>
          <a:custGeom>
            <a:avLst/>
            <a:gdLst/>
            <a:ahLst/>
            <a:cxnLst/>
            <a:rect l="l" t="t" r="r" b="b"/>
            <a:pathLst>
              <a:path h="7863205">
                <a:moveTo>
                  <a:pt x="0" y="7863096"/>
                </a:moveTo>
                <a:lnTo>
                  <a:pt x="0" y="0"/>
                </a:lnTo>
              </a:path>
            </a:pathLst>
          </a:custGeom>
          <a:ln w="9090">
            <a:solidFill>
              <a:srgbClr val="5B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2681" y="8974732"/>
            <a:ext cx="5908675" cy="0"/>
          </a:xfrm>
          <a:custGeom>
            <a:avLst/>
            <a:gdLst/>
            <a:ahLst/>
            <a:cxnLst/>
            <a:rect l="l" t="t" r="r" b="b"/>
            <a:pathLst>
              <a:path w="5908675">
                <a:moveTo>
                  <a:pt x="5908471" y="0"/>
                </a:moveTo>
                <a:lnTo>
                  <a:pt x="0" y="0"/>
                </a:lnTo>
              </a:path>
            </a:pathLst>
          </a:custGeom>
          <a:ln w="4545">
            <a:solidFill>
              <a:srgbClr val="4F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7205" y="1111636"/>
            <a:ext cx="5908675" cy="0"/>
          </a:xfrm>
          <a:custGeom>
            <a:avLst/>
            <a:gdLst/>
            <a:ahLst/>
            <a:cxnLst/>
            <a:rect l="l" t="t" r="r" b="b"/>
            <a:pathLst>
              <a:path w="5908675">
                <a:moveTo>
                  <a:pt x="5908472" y="0"/>
                </a:moveTo>
                <a:lnTo>
                  <a:pt x="0" y="0"/>
                </a:lnTo>
              </a:path>
            </a:pathLst>
          </a:custGeom>
          <a:ln w="13635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78890" y="1109364"/>
            <a:ext cx="0" cy="7872730"/>
          </a:xfrm>
          <a:custGeom>
            <a:avLst/>
            <a:gdLst/>
            <a:ahLst/>
            <a:cxnLst/>
            <a:rect l="l" t="t" r="r" b="b"/>
            <a:pathLst>
              <a:path h="7872730">
                <a:moveTo>
                  <a:pt x="0" y="7872186"/>
                </a:moveTo>
                <a:lnTo>
                  <a:pt x="0" y="0"/>
                </a:lnTo>
              </a:path>
            </a:pathLst>
          </a:custGeom>
          <a:ln w="13635">
            <a:solidFill>
              <a:srgbClr val="3B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2562" y="8984673"/>
            <a:ext cx="171450" cy="5918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2A2D2D"/>
                </a:solidFill>
                <a:latin typeface="Arial"/>
                <a:cs typeface="Arial"/>
              </a:rPr>
              <a:t>Slide </a:t>
            </a:r>
            <a:r>
              <a:rPr sz="1150" spc="-8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A2D2D"/>
                </a:solidFill>
                <a:latin typeface="Arial"/>
                <a:cs typeface="Arial"/>
              </a:rPr>
              <a:t>18</a:t>
            </a:r>
            <a:endParaRPr sz="1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1729" y="1111636"/>
            <a:ext cx="5897245" cy="7863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20115">
              <a:lnSpc>
                <a:spcPct val="100000"/>
              </a:lnSpc>
            </a:pPr>
            <a:r>
              <a:rPr sz="3700" dirty="0">
                <a:solidFill>
                  <a:srgbClr val="2A2D2D"/>
                </a:solidFill>
                <a:latin typeface="Arial"/>
                <a:cs typeface="Arial"/>
              </a:rPr>
              <a:t>S</a:t>
            </a:r>
            <a:r>
              <a:rPr sz="3700" spc="-125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3700" dirty="0">
                <a:solidFill>
                  <a:srgbClr val="2A2D2D"/>
                </a:solidFill>
                <a:latin typeface="Arial"/>
                <a:cs typeface="Arial"/>
              </a:rPr>
              <a:t>tes</a:t>
            </a:r>
            <a:r>
              <a:rPr sz="3700" spc="14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2A2D2D"/>
                </a:solidFill>
                <a:latin typeface="Arial"/>
                <a:cs typeface="Arial"/>
              </a:rPr>
              <a:t>Previously</a:t>
            </a:r>
            <a:r>
              <a:rPr sz="3700" spc="17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2A2D2D"/>
                </a:solidFill>
                <a:latin typeface="Arial"/>
                <a:cs typeface="Arial"/>
              </a:rPr>
              <a:t>Co</a:t>
            </a:r>
            <a:r>
              <a:rPr sz="3700" spc="-55" dirty="0">
                <a:solidFill>
                  <a:srgbClr val="2A2D2D"/>
                </a:solidFill>
                <a:latin typeface="Arial"/>
                <a:cs typeface="Arial"/>
              </a:rPr>
              <a:t>n</a:t>
            </a:r>
            <a:r>
              <a:rPr sz="3700" dirty="0">
                <a:solidFill>
                  <a:srgbClr val="2A2D2D"/>
                </a:solidFill>
                <a:latin typeface="Arial"/>
                <a:cs typeface="Arial"/>
              </a:rPr>
              <a:t>s</a:t>
            </a:r>
            <a:r>
              <a:rPr sz="3700" spc="-15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3700" dirty="0">
                <a:solidFill>
                  <a:srgbClr val="2A2D2D"/>
                </a:solidFill>
                <a:latin typeface="Arial"/>
                <a:cs typeface="Arial"/>
              </a:rPr>
              <a:t>dered</a:t>
            </a:r>
            <a:endParaRPr sz="3700">
              <a:latin typeface="Arial"/>
              <a:cs typeface="Arial"/>
            </a:endParaRPr>
          </a:p>
          <a:p>
            <a:pPr marL="765810" indent="-291465">
              <a:lnSpc>
                <a:spcPct val="100000"/>
              </a:lnSpc>
              <a:spcBef>
                <a:spcPts val="1285"/>
              </a:spcBef>
              <a:buClr>
                <a:srgbClr val="2A2D2D"/>
              </a:buClr>
              <a:buFont typeface="Arial"/>
              <a:buChar char="•"/>
              <a:tabLst>
                <a:tab pos="766445" algn="l"/>
              </a:tabLst>
            </a:pPr>
            <a:r>
              <a:rPr sz="2000" dirty="0">
                <a:solidFill>
                  <a:srgbClr val="2A2D2D"/>
                </a:solidFill>
                <a:latin typeface="Arial"/>
                <a:cs typeface="Arial"/>
              </a:rPr>
              <a:t>Mill</a:t>
            </a:r>
            <a:r>
              <a:rPr sz="2000" spc="-9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A2D2D"/>
                </a:solidFill>
                <a:latin typeface="Arial"/>
                <a:cs typeface="Arial"/>
              </a:rPr>
              <a:t>Valley</a:t>
            </a:r>
            <a:r>
              <a:rPr sz="2000" spc="26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A2D2D"/>
                </a:solidFill>
                <a:latin typeface="Arial"/>
                <a:cs typeface="Arial"/>
              </a:rPr>
              <a:t>PD</a:t>
            </a:r>
            <a:endParaRPr sz="2000">
              <a:latin typeface="Arial"/>
              <a:cs typeface="Arial"/>
            </a:endParaRPr>
          </a:p>
          <a:p>
            <a:pPr marL="1101725" lvl="1" indent="-259079">
              <a:lnSpc>
                <a:spcPct val="100000"/>
              </a:lnSpc>
              <a:spcBef>
                <a:spcPts val="50"/>
              </a:spcBef>
              <a:buClr>
                <a:srgbClr val="2A2D2D"/>
              </a:buClr>
              <a:buFont typeface="Arial"/>
              <a:buChar char="-"/>
              <a:tabLst>
                <a:tab pos="1102360" algn="l"/>
              </a:tabLst>
            </a:pP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S</a:t>
            </a:r>
            <a:r>
              <a:rPr sz="1650" spc="-95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te</a:t>
            </a:r>
            <a:r>
              <a:rPr sz="1650" spc="14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not</a:t>
            </a:r>
            <a:r>
              <a:rPr sz="1650" spc="-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v</a:t>
            </a:r>
            <a:r>
              <a:rPr sz="1650" spc="25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able</a:t>
            </a:r>
            <a:endParaRPr sz="1650">
              <a:latin typeface="Arial"/>
              <a:cs typeface="Arial"/>
            </a:endParaRPr>
          </a:p>
          <a:p>
            <a:pPr marL="751840" indent="-277495">
              <a:lnSpc>
                <a:spcPct val="100000"/>
              </a:lnSpc>
              <a:spcBef>
                <a:spcPts val="90"/>
              </a:spcBef>
              <a:buClr>
                <a:srgbClr val="2A2D2D"/>
              </a:buClr>
              <a:buFont typeface="Arial"/>
              <a:buChar char="•"/>
              <a:tabLst>
                <a:tab pos="752475" algn="l"/>
              </a:tabLst>
            </a:pPr>
            <a:r>
              <a:rPr sz="2000" dirty="0">
                <a:solidFill>
                  <a:srgbClr val="2A2D2D"/>
                </a:solidFill>
                <a:latin typeface="Arial"/>
                <a:cs typeface="Arial"/>
              </a:rPr>
              <a:t>Toma</a:t>
            </a:r>
            <a:r>
              <a:rPr sz="2000" spc="40" dirty="0">
                <a:solidFill>
                  <a:srgbClr val="2A2D2D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2A2D2D"/>
                </a:solidFill>
                <a:latin typeface="Arial"/>
                <a:cs typeface="Arial"/>
              </a:rPr>
              <a:t>as</a:t>
            </a:r>
            <a:endParaRPr sz="2000">
              <a:latin typeface="Arial"/>
              <a:cs typeface="Arial"/>
            </a:endParaRPr>
          </a:p>
          <a:p>
            <a:pPr marL="1101725" lvl="1" indent="-259079">
              <a:lnSpc>
                <a:spcPct val="100000"/>
              </a:lnSpc>
              <a:spcBef>
                <a:spcPts val="85"/>
              </a:spcBef>
              <a:buClr>
                <a:srgbClr val="2A2D2D"/>
              </a:buClr>
              <a:buFont typeface="Arial"/>
              <a:buChar char="-"/>
              <a:tabLst>
                <a:tab pos="1102360" algn="l"/>
              </a:tabLst>
            </a:pP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S</a:t>
            </a:r>
            <a:r>
              <a:rPr sz="1650" spc="-95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te</a:t>
            </a:r>
            <a:r>
              <a:rPr sz="1650" spc="18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not</a:t>
            </a:r>
            <a:r>
              <a:rPr sz="1650" spc="-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ava</a:t>
            </a:r>
            <a:r>
              <a:rPr sz="1650" spc="65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1650" spc="-180" dirty="0">
                <a:solidFill>
                  <a:srgbClr val="2A2D2D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ab</a:t>
            </a:r>
            <a:r>
              <a:rPr sz="1650" spc="-30" dirty="0">
                <a:solidFill>
                  <a:srgbClr val="2A2D2D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e</a:t>
            </a:r>
            <a:endParaRPr sz="1650">
              <a:latin typeface="Arial"/>
              <a:cs typeface="Arial"/>
            </a:endParaRPr>
          </a:p>
          <a:p>
            <a:pPr marL="760730" indent="-286385">
              <a:lnSpc>
                <a:spcPts val="2270"/>
              </a:lnSpc>
              <a:spcBef>
                <a:spcPts val="55"/>
              </a:spcBef>
              <a:buClr>
                <a:srgbClr val="2A2D2D"/>
              </a:buClr>
              <a:buFont typeface="Arial"/>
              <a:buChar char="•"/>
              <a:tabLst>
                <a:tab pos="761365" algn="l"/>
              </a:tabLst>
            </a:pPr>
            <a:r>
              <a:rPr sz="2000" dirty="0">
                <a:solidFill>
                  <a:srgbClr val="2A2D2D"/>
                </a:solidFill>
                <a:latin typeface="Arial"/>
                <a:cs typeface="Arial"/>
              </a:rPr>
              <a:t>H</a:t>
            </a:r>
            <a:r>
              <a:rPr sz="2000" spc="-105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A2D2D"/>
                </a:solidFill>
                <a:latin typeface="Arial"/>
                <a:cs typeface="Arial"/>
              </a:rPr>
              <a:t>cks</a:t>
            </a:r>
            <a:r>
              <a:rPr sz="2000" spc="6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A2D2D"/>
                </a:solidFill>
                <a:latin typeface="Arial"/>
                <a:cs typeface="Arial"/>
              </a:rPr>
              <a:t>Valley</a:t>
            </a:r>
            <a:endParaRPr sz="2000">
              <a:latin typeface="Arial"/>
              <a:cs typeface="Arial"/>
            </a:endParaRPr>
          </a:p>
          <a:p>
            <a:pPr marL="1106170" lvl="1" indent="-263525">
              <a:lnSpc>
                <a:spcPts val="2260"/>
              </a:lnSpc>
              <a:buClr>
                <a:srgbClr val="2A2D2D"/>
              </a:buClr>
              <a:buFont typeface="Arial"/>
              <a:buChar char="-"/>
              <a:tabLst>
                <a:tab pos="1106805" algn="l"/>
              </a:tabLst>
            </a:pP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Not</a:t>
            </a:r>
            <a:r>
              <a:rPr sz="1650" spc="-2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A2D2D"/>
                </a:solidFill>
                <a:latin typeface="Times New Roman"/>
                <a:cs typeface="Times New Roman"/>
              </a:rPr>
              <a:t>a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viab</a:t>
            </a:r>
            <a:r>
              <a:rPr sz="1650" spc="40" dirty="0">
                <a:solidFill>
                  <a:srgbClr val="2A2D2D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e</a:t>
            </a:r>
            <a:r>
              <a:rPr sz="1650" spc="2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s</a:t>
            </a:r>
            <a:r>
              <a:rPr sz="1650" spc="-85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te,</a:t>
            </a:r>
            <a:r>
              <a:rPr sz="1650" spc="19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No</a:t>
            </a:r>
            <a:r>
              <a:rPr sz="1650" spc="2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backhaul</a:t>
            </a:r>
            <a:endParaRPr sz="1650">
              <a:latin typeface="Arial"/>
              <a:cs typeface="Arial"/>
            </a:endParaRPr>
          </a:p>
          <a:p>
            <a:pPr marL="760730" indent="-286385">
              <a:lnSpc>
                <a:spcPts val="2395"/>
              </a:lnSpc>
              <a:buClr>
                <a:srgbClr val="2A2D2D"/>
              </a:buClr>
              <a:buFont typeface="Arial"/>
              <a:buChar char="•"/>
              <a:tabLst>
                <a:tab pos="761365" algn="l"/>
              </a:tabLst>
            </a:pPr>
            <a:r>
              <a:rPr sz="2000" dirty="0">
                <a:solidFill>
                  <a:srgbClr val="2A2D2D"/>
                </a:solidFill>
                <a:latin typeface="Arial"/>
                <a:cs typeface="Arial"/>
              </a:rPr>
              <a:t>Novato</a:t>
            </a:r>
            <a:r>
              <a:rPr sz="2000" spc="5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A2D2D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  <a:p>
            <a:pPr marL="1101725" lvl="1" indent="-259079">
              <a:lnSpc>
                <a:spcPct val="100000"/>
              </a:lnSpc>
              <a:spcBef>
                <a:spcPts val="85"/>
              </a:spcBef>
              <a:buClr>
                <a:srgbClr val="2A2D2D"/>
              </a:buClr>
              <a:buFont typeface="Arial"/>
              <a:buChar char="-"/>
              <a:tabLst>
                <a:tab pos="1102360" algn="l"/>
              </a:tabLst>
            </a:pP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Replaced</a:t>
            </a:r>
            <a:r>
              <a:rPr sz="1650" spc="9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by</a:t>
            </a:r>
            <a:r>
              <a:rPr sz="1650" spc="-2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Crest</a:t>
            </a:r>
            <a:r>
              <a:rPr sz="1650" spc="9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and</a:t>
            </a:r>
            <a:r>
              <a:rPr sz="1650" spc="12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Novato</a:t>
            </a:r>
            <a:r>
              <a:rPr sz="1650" spc="8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3</a:t>
            </a:r>
            <a:endParaRPr sz="1650">
              <a:latin typeface="Arial"/>
              <a:cs typeface="Arial"/>
            </a:endParaRPr>
          </a:p>
          <a:p>
            <a:pPr marL="765810" indent="-291465">
              <a:lnSpc>
                <a:spcPct val="100000"/>
              </a:lnSpc>
              <a:spcBef>
                <a:spcPts val="25"/>
              </a:spcBef>
              <a:buClr>
                <a:srgbClr val="2A2D2D"/>
              </a:buClr>
              <a:buFont typeface="Arial"/>
              <a:buChar char="•"/>
              <a:tabLst>
                <a:tab pos="766445" algn="l"/>
              </a:tabLst>
            </a:pPr>
            <a:r>
              <a:rPr sz="2350" dirty="0">
                <a:solidFill>
                  <a:srgbClr val="2A2D2D"/>
                </a:solidFill>
                <a:latin typeface="Arial"/>
                <a:cs typeface="Arial"/>
              </a:rPr>
              <a:t>Novato</a:t>
            </a:r>
            <a:r>
              <a:rPr sz="2350" spc="-2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2A2D2D"/>
                </a:solidFill>
                <a:latin typeface="Arial"/>
                <a:cs typeface="Arial"/>
              </a:rPr>
              <a:t>5</a:t>
            </a:r>
            <a:endParaRPr sz="2350">
              <a:latin typeface="Arial"/>
              <a:cs typeface="Arial"/>
            </a:endParaRPr>
          </a:p>
          <a:p>
            <a:pPr marL="1101725" lvl="1" indent="-263525">
              <a:lnSpc>
                <a:spcPct val="100000"/>
              </a:lnSpc>
              <a:spcBef>
                <a:spcPts val="125"/>
              </a:spcBef>
              <a:buClr>
                <a:srgbClr val="2A2D2D"/>
              </a:buClr>
              <a:buFont typeface="Arial"/>
              <a:buChar char="-"/>
              <a:tabLst>
                <a:tab pos="1102360" algn="l"/>
              </a:tabLst>
            </a:pP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Replaced</a:t>
            </a:r>
            <a:r>
              <a:rPr sz="1650" spc="5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by</a:t>
            </a:r>
            <a:r>
              <a:rPr sz="1650" spc="-5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Crest</a:t>
            </a:r>
            <a:r>
              <a:rPr sz="1650" spc="9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and</a:t>
            </a:r>
            <a:r>
              <a:rPr sz="1650" spc="12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Novato</a:t>
            </a:r>
            <a:r>
              <a:rPr sz="1650" spc="8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3</a:t>
            </a:r>
            <a:endParaRPr sz="1650">
              <a:latin typeface="Arial"/>
              <a:cs typeface="Arial"/>
            </a:endParaRPr>
          </a:p>
          <a:p>
            <a:pPr marL="756285" indent="-281940">
              <a:lnSpc>
                <a:spcPct val="100000"/>
              </a:lnSpc>
              <a:spcBef>
                <a:spcPts val="60"/>
              </a:spcBef>
              <a:buClr>
                <a:srgbClr val="2A2D2D"/>
              </a:buClr>
              <a:buFont typeface="Arial"/>
              <a:buChar char="•"/>
              <a:tabLst>
                <a:tab pos="756920" algn="l"/>
              </a:tabLst>
            </a:pPr>
            <a:r>
              <a:rPr sz="2350" dirty="0">
                <a:solidFill>
                  <a:srgbClr val="2A2D2D"/>
                </a:solidFill>
                <a:latin typeface="Arial"/>
                <a:cs typeface="Arial"/>
              </a:rPr>
              <a:t>Corte</a:t>
            </a:r>
            <a:r>
              <a:rPr sz="2350" spc="28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2A2D2D"/>
                </a:solidFill>
                <a:latin typeface="Arial"/>
                <a:cs typeface="Arial"/>
              </a:rPr>
              <a:t>Madera </a:t>
            </a:r>
            <a:r>
              <a:rPr sz="2350" spc="-32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2A2D2D"/>
                </a:solidFill>
                <a:latin typeface="Arial"/>
                <a:cs typeface="Arial"/>
              </a:rPr>
              <a:t>14</a:t>
            </a:r>
            <a:endParaRPr sz="2350">
              <a:latin typeface="Arial"/>
              <a:cs typeface="Arial"/>
            </a:endParaRPr>
          </a:p>
          <a:p>
            <a:pPr marL="1101725" lvl="1" indent="-263525">
              <a:lnSpc>
                <a:spcPct val="100000"/>
              </a:lnSpc>
              <a:spcBef>
                <a:spcPts val="85"/>
              </a:spcBef>
              <a:buClr>
                <a:srgbClr val="2A2D2D"/>
              </a:buClr>
              <a:buFont typeface="Arial"/>
              <a:buChar char="-"/>
              <a:tabLst>
                <a:tab pos="1102360" algn="l"/>
              </a:tabLst>
            </a:pP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No</a:t>
            </a:r>
            <a:r>
              <a:rPr sz="1650" spc="8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benefit</a:t>
            </a:r>
            <a:r>
              <a:rPr sz="1650" spc="4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over</a:t>
            </a:r>
            <a:r>
              <a:rPr sz="1650" spc="12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existing</a:t>
            </a:r>
            <a:r>
              <a:rPr sz="1650" spc="114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sites</a:t>
            </a:r>
            <a:endParaRPr sz="1650">
              <a:latin typeface="Arial"/>
              <a:cs typeface="Arial"/>
            </a:endParaRPr>
          </a:p>
          <a:p>
            <a:pPr marL="747395" indent="-273050">
              <a:lnSpc>
                <a:spcPct val="100000"/>
              </a:lnSpc>
              <a:spcBef>
                <a:spcPts val="25"/>
              </a:spcBef>
              <a:buClr>
                <a:srgbClr val="2A2D2D"/>
              </a:buClr>
              <a:buFont typeface="Arial"/>
              <a:buChar char="•"/>
              <a:tabLst>
                <a:tab pos="748030" algn="l"/>
              </a:tabLst>
            </a:pPr>
            <a:r>
              <a:rPr sz="2350" dirty="0">
                <a:solidFill>
                  <a:srgbClr val="2A2D2D"/>
                </a:solidFill>
                <a:latin typeface="Arial"/>
                <a:cs typeface="Arial"/>
              </a:rPr>
              <a:t>T</a:t>
            </a:r>
            <a:r>
              <a:rPr sz="2350" spc="55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2350" dirty="0">
                <a:solidFill>
                  <a:srgbClr val="2A2D2D"/>
                </a:solidFill>
                <a:latin typeface="Arial"/>
                <a:cs typeface="Arial"/>
              </a:rPr>
              <a:t>buron</a:t>
            </a:r>
            <a:r>
              <a:rPr sz="2350" spc="204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2A2D2D"/>
                </a:solidFill>
                <a:latin typeface="Arial"/>
                <a:cs typeface="Arial"/>
              </a:rPr>
              <a:t>11</a:t>
            </a:r>
            <a:endParaRPr sz="2350">
              <a:latin typeface="Arial"/>
              <a:cs typeface="Arial"/>
            </a:endParaRPr>
          </a:p>
          <a:p>
            <a:pPr marL="1092835" lvl="1" indent="-254635">
              <a:lnSpc>
                <a:spcPct val="100000"/>
              </a:lnSpc>
              <a:spcBef>
                <a:spcPts val="85"/>
              </a:spcBef>
              <a:buClr>
                <a:srgbClr val="2A2D2D"/>
              </a:buClr>
              <a:buFont typeface="Arial"/>
              <a:buChar char="-"/>
              <a:tabLst>
                <a:tab pos="1093470" algn="l"/>
              </a:tabLst>
            </a:pP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S</a:t>
            </a:r>
            <a:r>
              <a:rPr sz="1650" spc="-95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te </a:t>
            </a:r>
            <a:r>
              <a:rPr sz="1650" spc="-21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removed</a:t>
            </a:r>
            <a:r>
              <a:rPr sz="1650" spc="7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by</a:t>
            </a:r>
            <a:r>
              <a:rPr sz="1650" spc="-12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Agency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40235"/>
            <a:ext cx="7468234" cy="0"/>
          </a:xfrm>
          <a:custGeom>
            <a:avLst/>
            <a:gdLst/>
            <a:ahLst/>
            <a:cxnLst/>
            <a:rect l="l" t="t" r="r" b="b"/>
            <a:pathLst>
              <a:path w="7468234">
                <a:moveTo>
                  <a:pt x="7467688" y="0"/>
                </a:moveTo>
                <a:lnTo>
                  <a:pt x="0" y="0"/>
                </a:lnTo>
              </a:path>
            </a:pathLst>
          </a:custGeom>
          <a:ln w="4559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0515" y="1098929"/>
            <a:ext cx="0" cy="7797165"/>
          </a:xfrm>
          <a:custGeom>
            <a:avLst/>
            <a:gdLst/>
            <a:ahLst/>
            <a:cxnLst/>
            <a:rect l="l" t="t" r="r" b="b"/>
            <a:pathLst>
              <a:path h="7797165">
                <a:moveTo>
                  <a:pt x="0" y="7796855"/>
                </a:moveTo>
                <a:lnTo>
                  <a:pt x="0" y="0"/>
                </a:lnTo>
              </a:path>
            </a:pathLst>
          </a:custGeom>
          <a:ln w="9119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1420" y="8898065"/>
            <a:ext cx="5857875" cy="0"/>
          </a:xfrm>
          <a:custGeom>
            <a:avLst/>
            <a:gdLst/>
            <a:ahLst/>
            <a:cxnLst/>
            <a:rect l="l" t="t" r="r" b="b"/>
            <a:pathLst>
              <a:path w="5857875">
                <a:moveTo>
                  <a:pt x="5857724" y="0"/>
                </a:moveTo>
                <a:lnTo>
                  <a:pt x="0" y="0"/>
                </a:lnTo>
              </a:path>
            </a:pathLst>
          </a:custGeom>
          <a:ln w="9119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5967" y="1105768"/>
            <a:ext cx="5857875" cy="0"/>
          </a:xfrm>
          <a:custGeom>
            <a:avLst/>
            <a:gdLst/>
            <a:ahLst/>
            <a:cxnLst/>
            <a:rect l="l" t="t" r="r" b="b"/>
            <a:pathLst>
              <a:path w="5857875">
                <a:moveTo>
                  <a:pt x="5857724" y="0"/>
                </a:moveTo>
                <a:lnTo>
                  <a:pt x="0" y="0"/>
                </a:lnTo>
              </a:path>
            </a:pathLst>
          </a:custGeom>
          <a:ln w="9119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96871" y="1108048"/>
            <a:ext cx="0" cy="7792720"/>
          </a:xfrm>
          <a:custGeom>
            <a:avLst/>
            <a:gdLst/>
            <a:ahLst/>
            <a:cxnLst/>
            <a:rect l="l" t="t" r="r" b="b"/>
            <a:pathLst>
              <a:path h="7792720">
                <a:moveTo>
                  <a:pt x="0" y="7792296"/>
                </a:moveTo>
                <a:lnTo>
                  <a:pt x="0" y="0"/>
                </a:lnTo>
              </a:path>
            </a:pathLst>
          </a:custGeom>
          <a:ln w="13678">
            <a:solidFill>
              <a:srgbClr val="3B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3800" y="8963959"/>
            <a:ext cx="171450" cy="5784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2A2D2D"/>
                </a:solidFill>
                <a:latin typeface="Arial"/>
                <a:cs typeface="Arial"/>
              </a:rPr>
              <a:t>S</a:t>
            </a:r>
            <a:r>
              <a:rPr sz="1150" spc="-20" dirty="0">
                <a:solidFill>
                  <a:srgbClr val="2A2D2D"/>
                </a:solidFill>
                <a:latin typeface="Arial"/>
                <a:cs typeface="Arial"/>
              </a:rPr>
              <a:t>l</a:t>
            </a:r>
            <a:r>
              <a:rPr sz="1150" dirty="0">
                <a:solidFill>
                  <a:srgbClr val="2A2D2D"/>
                </a:solidFill>
                <a:latin typeface="Arial"/>
                <a:cs typeface="Arial"/>
              </a:rPr>
              <a:t>ide</a:t>
            </a:r>
            <a:r>
              <a:rPr sz="1150" spc="12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A2D2D"/>
                </a:solidFill>
                <a:latin typeface="Arial"/>
                <a:cs typeface="Arial"/>
              </a:rPr>
              <a:t>19</a:t>
            </a:r>
            <a:endParaRPr sz="11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0515" y="1105768"/>
            <a:ext cx="5846445" cy="77927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32180">
              <a:lnSpc>
                <a:spcPct val="100000"/>
              </a:lnSpc>
            </a:pPr>
            <a:r>
              <a:rPr sz="3600" dirty="0">
                <a:solidFill>
                  <a:srgbClr val="2A2D2D"/>
                </a:solidFill>
                <a:latin typeface="Arial"/>
                <a:cs typeface="Arial"/>
              </a:rPr>
              <a:t>S</a:t>
            </a:r>
            <a:r>
              <a:rPr sz="3600" spc="-130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3600" dirty="0">
                <a:solidFill>
                  <a:srgbClr val="2A2D2D"/>
                </a:solidFill>
                <a:latin typeface="Arial"/>
                <a:cs typeface="Arial"/>
              </a:rPr>
              <a:t>tes</a:t>
            </a:r>
            <a:r>
              <a:rPr sz="3600" spc="24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2A2D2D"/>
                </a:solidFill>
                <a:latin typeface="Arial"/>
                <a:cs typeface="Arial"/>
              </a:rPr>
              <a:t>Pr</a:t>
            </a:r>
            <a:r>
              <a:rPr sz="3600" spc="-245" dirty="0">
                <a:solidFill>
                  <a:srgbClr val="2A2D2D"/>
                </a:solidFill>
                <a:latin typeface="Arial"/>
                <a:cs typeface="Arial"/>
              </a:rPr>
              <a:t>e</a:t>
            </a:r>
            <a:r>
              <a:rPr sz="3600" dirty="0">
                <a:solidFill>
                  <a:srgbClr val="2A2D2D"/>
                </a:solidFill>
                <a:latin typeface="Arial"/>
                <a:cs typeface="Arial"/>
              </a:rPr>
              <a:t>v</a:t>
            </a:r>
            <a:r>
              <a:rPr sz="3600" spc="25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3600" dirty="0">
                <a:solidFill>
                  <a:srgbClr val="2A2D2D"/>
                </a:solidFill>
                <a:latin typeface="Arial"/>
                <a:cs typeface="Arial"/>
              </a:rPr>
              <a:t>o</a:t>
            </a:r>
            <a:r>
              <a:rPr sz="3600" spc="-10" dirty="0">
                <a:solidFill>
                  <a:srgbClr val="2A2D2D"/>
                </a:solidFill>
                <a:latin typeface="Arial"/>
                <a:cs typeface="Arial"/>
              </a:rPr>
              <a:t>u</a:t>
            </a:r>
            <a:r>
              <a:rPr sz="3600" dirty="0">
                <a:solidFill>
                  <a:srgbClr val="2A2D2D"/>
                </a:solidFill>
                <a:latin typeface="Arial"/>
                <a:cs typeface="Arial"/>
              </a:rPr>
              <a:t>s</a:t>
            </a:r>
            <a:r>
              <a:rPr sz="3600" spc="-100" dirty="0">
                <a:solidFill>
                  <a:srgbClr val="2A2D2D"/>
                </a:solidFill>
                <a:latin typeface="Arial"/>
                <a:cs typeface="Arial"/>
              </a:rPr>
              <a:t>l</a:t>
            </a:r>
            <a:r>
              <a:rPr sz="3600" dirty="0">
                <a:solidFill>
                  <a:srgbClr val="2A2D2D"/>
                </a:solidFill>
                <a:latin typeface="Arial"/>
                <a:cs typeface="Arial"/>
              </a:rPr>
              <a:t>y</a:t>
            </a:r>
            <a:r>
              <a:rPr sz="3600" spc="16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2A2D2D"/>
                </a:solidFill>
                <a:latin typeface="Arial"/>
                <a:cs typeface="Arial"/>
              </a:rPr>
              <a:t>Co</a:t>
            </a:r>
            <a:r>
              <a:rPr sz="3600" spc="-15" dirty="0">
                <a:solidFill>
                  <a:srgbClr val="2A2D2D"/>
                </a:solidFill>
                <a:latin typeface="Arial"/>
                <a:cs typeface="Arial"/>
              </a:rPr>
              <a:t>n</a:t>
            </a:r>
            <a:r>
              <a:rPr sz="3600" dirty="0">
                <a:solidFill>
                  <a:srgbClr val="2A2D2D"/>
                </a:solidFill>
                <a:latin typeface="Arial"/>
                <a:cs typeface="Arial"/>
              </a:rPr>
              <a:t>s</a:t>
            </a:r>
            <a:r>
              <a:rPr sz="3600" spc="-55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3600" spc="-60" dirty="0">
                <a:solidFill>
                  <a:srgbClr val="2A2D2D"/>
                </a:solidFill>
                <a:latin typeface="Arial"/>
                <a:cs typeface="Arial"/>
              </a:rPr>
              <a:t>d</a:t>
            </a:r>
            <a:r>
              <a:rPr sz="3600" dirty="0">
                <a:solidFill>
                  <a:srgbClr val="2A2D2D"/>
                </a:solidFill>
                <a:latin typeface="Arial"/>
                <a:cs typeface="Arial"/>
              </a:rPr>
              <a:t>ered</a:t>
            </a:r>
            <a:endParaRPr sz="3600">
              <a:latin typeface="Arial"/>
              <a:cs typeface="Arial"/>
            </a:endParaRPr>
          </a:p>
          <a:p>
            <a:pPr marL="781685" indent="-300990">
              <a:lnSpc>
                <a:spcPct val="100000"/>
              </a:lnSpc>
              <a:spcBef>
                <a:spcPts val="2880"/>
              </a:spcBef>
              <a:buClr>
                <a:srgbClr val="2A2D2D"/>
              </a:buClr>
              <a:buFont typeface="Arial"/>
              <a:buChar char="•"/>
              <a:tabLst>
                <a:tab pos="782320" algn="l"/>
              </a:tabLst>
            </a:pPr>
            <a:r>
              <a:rPr sz="1950" dirty="0">
                <a:solidFill>
                  <a:srgbClr val="2A2D2D"/>
                </a:solidFill>
                <a:latin typeface="Arial"/>
                <a:cs typeface="Arial"/>
              </a:rPr>
              <a:t>Larkspur</a:t>
            </a:r>
            <a:r>
              <a:rPr sz="1950" spc="22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A2D2D"/>
                </a:solidFill>
                <a:latin typeface="Arial"/>
                <a:cs typeface="Arial"/>
              </a:rPr>
              <a:t>16</a:t>
            </a:r>
            <a:endParaRPr sz="1950">
              <a:latin typeface="Arial"/>
              <a:cs typeface="Arial"/>
            </a:endParaRPr>
          </a:p>
          <a:p>
            <a:pPr marL="1105535" lvl="1" indent="-250825">
              <a:lnSpc>
                <a:spcPct val="100000"/>
              </a:lnSpc>
              <a:spcBef>
                <a:spcPts val="35"/>
              </a:spcBef>
              <a:buClr>
                <a:srgbClr val="2A2D2D"/>
              </a:buClr>
              <a:buFont typeface="Arial"/>
              <a:buChar char="-"/>
              <a:tabLst>
                <a:tab pos="1106170" algn="l"/>
              </a:tabLst>
            </a:pP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S</a:t>
            </a:r>
            <a:r>
              <a:rPr sz="1650" spc="-95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te</a:t>
            </a:r>
            <a:r>
              <a:rPr sz="1650" spc="3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removed</a:t>
            </a:r>
            <a:r>
              <a:rPr sz="1650" spc="13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by</a:t>
            </a:r>
            <a:r>
              <a:rPr sz="1650" spc="-8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agency</a:t>
            </a:r>
            <a:endParaRPr sz="1650">
              <a:latin typeface="Arial"/>
              <a:cs typeface="Arial"/>
            </a:endParaRPr>
          </a:p>
          <a:p>
            <a:pPr marL="772795" indent="-296545">
              <a:lnSpc>
                <a:spcPts val="2325"/>
              </a:lnSpc>
              <a:spcBef>
                <a:spcPts val="225"/>
              </a:spcBef>
              <a:buClr>
                <a:srgbClr val="2A2D2D"/>
              </a:buClr>
              <a:buFont typeface="Arial"/>
              <a:buChar char="•"/>
              <a:tabLst>
                <a:tab pos="773430" algn="l"/>
              </a:tabLst>
            </a:pPr>
            <a:r>
              <a:rPr sz="1950" dirty="0">
                <a:solidFill>
                  <a:srgbClr val="2A2D2D"/>
                </a:solidFill>
                <a:latin typeface="Arial"/>
                <a:cs typeface="Arial"/>
              </a:rPr>
              <a:t>M</a:t>
            </a:r>
            <a:r>
              <a:rPr sz="1950" spc="-90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1950" dirty="0">
                <a:solidFill>
                  <a:srgbClr val="2A2D2D"/>
                </a:solidFill>
                <a:latin typeface="Arial"/>
                <a:cs typeface="Arial"/>
              </a:rPr>
              <a:t>ll</a:t>
            </a:r>
            <a:r>
              <a:rPr sz="1950" spc="-14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A2D2D"/>
                </a:solidFill>
                <a:latin typeface="Arial"/>
                <a:cs typeface="Arial"/>
              </a:rPr>
              <a:t>Valley </a:t>
            </a:r>
            <a:r>
              <a:rPr sz="1950" spc="-20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A2D2D"/>
                </a:solidFill>
                <a:latin typeface="Arial"/>
                <a:cs typeface="Arial"/>
              </a:rPr>
              <a:t>17</a:t>
            </a:r>
            <a:endParaRPr sz="1950">
              <a:latin typeface="Arial"/>
              <a:cs typeface="Arial"/>
            </a:endParaRPr>
          </a:p>
          <a:p>
            <a:pPr marL="1109980" lvl="1" indent="-255270">
              <a:lnSpc>
                <a:spcPts val="1964"/>
              </a:lnSpc>
              <a:buClr>
                <a:srgbClr val="2A2D2D"/>
              </a:buClr>
              <a:buFont typeface="Arial"/>
              <a:buChar char="-"/>
              <a:tabLst>
                <a:tab pos="1110615" algn="l"/>
              </a:tabLst>
            </a:pP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Removed</a:t>
            </a:r>
            <a:r>
              <a:rPr sz="1650" spc="9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by</a:t>
            </a:r>
            <a:r>
              <a:rPr sz="1650" spc="2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Agency</a:t>
            </a:r>
            <a:endParaRPr sz="1650">
              <a:latin typeface="Arial"/>
              <a:cs typeface="Arial"/>
            </a:endParaRPr>
          </a:p>
          <a:p>
            <a:pPr marL="772795" indent="-296545">
              <a:lnSpc>
                <a:spcPct val="100000"/>
              </a:lnSpc>
              <a:spcBef>
                <a:spcPts val="80"/>
              </a:spcBef>
              <a:buClr>
                <a:srgbClr val="2A2D2D"/>
              </a:buClr>
              <a:buFont typeface="Arial"/>
              <a:buChar char="•"/>
              <a:tabLst>
                <a:tab pos="773430" algn="l"/>
              </a:tabLst>
            </a:pPr>
            <a:r>
              <a:rPr sz="1950" dirty="0">
                <a:solidFill>
                  <a:srgbClr val="2A2D2D"/>
                </a:solidFill>
                <a:latin typeface="Arial"/>
                <a:cs typeface="Arial"/>
              </a:rPr>
              <a:t>Cypress </a:t>
            </a:r>
            <a:r>
              <a:rPr sz="1950" spc="-26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A2D2D"/>
                </a:solidFill>
                <a:latin typeface="Arial"/>
                <a:cs typeface="Arial"/>
              </a:rPr>
              <a:t>Ridge</a:t>
            </a:r>
            <a:endParaRPr sz="1950">
              <a:latin typeface="Arial"/>
              <a:cs typeface="Arial"/>
            </a:endParaRPr>
          </a:p>
          <a:p>
            <a:pPr marL="1101090" lvl="1" indent="-246379">
              <a:lnSpc>
                <a:spcPct val="100000"/>
              </a:lnSpc>
              <a:spcBef>
                <a:spcPts val="70"/>
              </a:spcBef>
              <a:buClr>
                <a:srgbClr val="2A2D2D"/>
              </a:buClr>
              <a:buFont typeface="Arial"/>
              <a:buChar char="-"/>
              <a:tabLst>
                <a:tab pos="1101725" algn="l"/>
              </a:tabLst>
            </a:pP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S</a:t>
            </a:r>
            <a:r>
              <a:rPr sz="1650" spc="-105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te</a:t>
            </a:r>
            <a:r>
              <a:rPr sz="1650" spc="7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not</a:t>
            </a:r>
            <a:r>
              <a:rPr sz="1650" spc="-1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viab</a:t>
            </a:r>
            <a:r>
              <a:rPr sz="1650" spc="60" dirty="0">
                <a:solidFill>
                  <a:srgbClr val="2A2D2D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e</a:t>
            </a:r>
            <a:endParaRPr sz="1650">
              <a:latin typeface="Arial"/>
              <a:cs typeface="Arial"/>
            </a:endParaRPr>
          </a:p>
          <a:p>
            <a:pPr marL="767715" indent="-295910">
              <a:lnSpc>
                <a:spcPct val="100000"/>
              </a:lnSpc>
              <a:spcBef>
                <a:spcPts val="80"/>
              </a:spcBef>
              <a:buClr>
                <a:srgbClr val="2A2D2D"/>
              </a:buClr>
              <a:buFont typeface="Arial"/>
              <a:buChar char="•"/>
              <a:tabLst>
                <a:tab pos="768350" algn="l"/>
              </a:tabLst>
            </a:pPr>
            <a:r>
              <a:rPr sz="1950" dirty="0">
                <a:solidFill>
                  <a:srgbClr val="2A2D2D"/>
                </a:solidFill>
                <a:latin typeface="Arial"/>
                <a:cs typeface="Arial"/>
              </a:rPr>
              <a:t>Skywa</a:t>
            </a:r>
            <a:r>
              <a:rPr sz="1950" spc="75" dirty="0">
                <a:solidFill>
                  <a:srgbClr val="2A2D2D"/>
                </a:solidFill>
                <a:latin typeface="Arial"/>
                <a:cs typeface="Arial"/>
              </a:rPr>
              <a:t>l</a:t>
            </a:r>
            <a:r>
              <a:rPr sz="1950" dirty="0">
                <a:solidFill>
                  <a:srgbClr val="2A2D2D"/>
                </a:solidFill>
                <a:latin typeface="Arial"/>
                <a:cs typeface="Arial"/>
              </a:rPr>
              <a:t>ker</a:t>
            </a:r>
            <a:r>
              <a:rPr sz="1950" spc="-3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A2D2D"/>
                </a:solidFill>
                <a:latin typeface="Arial"/>
                <a:cs typeface="Arial"/>
              </a:rPr>
              <a:t>Verizon</a:t>
            </a:r>
            <a:endParaRPr sz="1950">
              <a:latin typeface="Arial"/>
              <a:cs typeface="Arial"/>
            </a:endParaRPr>
          </a:p>
          <a:p>
            <a:pPr marL="1091565" lvl="1" indent="-236854">
              <a:lnSpc>
                <a:spcPct val="100000"/>
              </a:lnSpc>
              <a:spcBef>
                <a:spcPts val="70"/>
              </a:spcBef>
              <a:buClr>
                <a:srgbClr val="2A2D2D"/>
              </a:buClr>
              <a:buFont typeface="Arial"/>
              <a:buChar char="-"/>
              <a:tabLst>
                <a:tab pos="1092200" algn="l"/>
              </a:tabLst>
            </a:pP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Verizon</a:t>
            </a:r>
            <a:r>
              <a:rPr sz="1650" spc="15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cell</a:t>
            </a:r>
            <a:r>
              <a:rPr sz="1650" spc="-2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site</a:t>
            </a:r>
            <a:endParaRPr sz="1650">
              <a:latin typeface="Arial"/>
              <a:cs typeface="Arial"/>
            </a:endParaRPr>
          </a:p>
          <a:p>
            <a:pPr marL="1109980" lvl="1" indent="-255270">
              <a:lnSpc>
                <a:spcPct val="100000"/>
              </a:lnSpc>
              <a:spcBef>
                <a:spcPts val="95"/>
              </a:spcBef>
              <a:buClr>
                <a:srgbClr val="2A2D2D"/>
              </a:buClr>
              <a:buFont typeface="Arial"/>
              <a:buChar char="-"/>
              <a:tabLst>
                <a:tab pos="1110615" algn="l"/>
              </a:tabLst>
            </a:pP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Motoro</a:t>
            </a:r>
            <a:r>
              <a:rPr sz="1650" spc="-10" dirty="0">
                <a:solidFill>
                  <a:srgbClr val="2A2D2D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a</a:t>
            </a:r>
            <a:r>
              <a:rPr sz="1650" spc="6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negotiat</a:t>
            </a:r>
            <a:r>
              <a:rPr sz="1650" spc="-35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ons</a:t>
            </a:r>
            <a:r>
              <a:rPr sz="1650" spc="4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with</a:t>
            </a:r>
            <a:r>
              <a:rPr sz="1650" spc="9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Verizon </a:t>
            </a:r>
            <a:r>
              <a:rPr sz="1650" spc="-229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have</a:t>
            </a:r>
            <a:r>
              <a:rPr sz="1650" spc="2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stopped</a:t>
            </a:r>
            <a:endParaRPr sz="1650">
              <a:latin typeface="Arial"/>
              <a:cs typeface="Arial"/>
            </a:endParaRPr>
          </a:p>
          <a:p>
            <a:pPr marL="781685" indent="-305435">
              <a:lnSpc>
                <a:spcPct val="100000"/>
              </a:lnSpc>
              <a:spcBef>
                <a:spcPts val="55"/>
              </a:spcBef>
              <a:buClr>
                <a:srgbClr val="2A2D2D"/>
              </a:buClr>
              <a:buFont typeface="Arial"/>
              <a:buChar char="•"/>
              <a:tabLst>
                <a:tab pos="782320" algn="l"/>
              </a:tabLst>
            </a:pP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Mill</a:t>
            </a:r>
            <a:r>
              <a:rPr sz="2300" spc="-13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Val</a:t>
            </a:r>
            <a:r>
              <a:rPr sz="2300" spc="65" dirty="0">
                <a:solidFill>
                  <a:srgbClr val="2A2D2D"/>
                </a:solidFill>
                <a:latin typeface="Arial"/>
                <a:cs typeface="Arial"/>
              </a:rPr>
              <a:t>l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ey</a:t>
            </a:r>
            <a:r>
              <a:rPr sz="2300" spc="19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OT</a:t>
            </a:r>
            <a:r>
              <a:rPr sz="2300" spc="-4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Verizon</a:t>
            </a:r>
            <a:endParaRPr sz="2300">
              <a:latin typeface="Arial"/>
              <a:cs typeface="Arial"/>
            </a:endParaRPr>
          </a:p>
          <a:p>
            <a:pPr marL="1109980" lvl="1" indent="-255270">
              <a:lnSpc>
                <a:spcPct val="100000"/>
              </a:lnSpc>
              <a:spcBef>
                <a:spcPts val="75"/>
              </a:spcBef>
              <a:buClr>
                <a:srgbClr val="2A2D2D"/>
              </a:buClr>
              <a:buFont typeface="Arial"/>
              <a:buChar char="-"/>
              <a:tabLst>
                <a:tab pos="1110615" algn="l"/>
              </a:tabLst>
            </a:pP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Ex</a:t>
            </a:r>
            <a:r>
              <a:rPr sz="1650" spc="-75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sting</a:t>
            </a:r>
            <a:r>
              <a:rPr sz="1650" spc="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Verizon</a:t>
            </a:r>
            <a:r>
              <a:rPr sz="1650" spc="15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s</a:t>
            </a:r>
            <a:r>
              <a:rPr sz="1650" spc="-80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te</a:t>
            </a:r>
            <a:endParaRPr sz="1650">
              <a:latin typeface="Arial"/>
              <a:cs typeface="Arial"/>
            </a:endParaRPr>
          </a:p>
          <a:p>
            <a:pPr marL="1109980" lvl="1" indent="-255270">
              <a:lnSpc>
                <a:spcPct val="100000"/>
              </a:lnSpc>
              <a:spcBef>
                <a:spcPts val="60"/>
              </a:spcBef>
              <a:buClr>
                <a:srgbClr val="2A2D2D"/>
              </a:buClr>
              <a:buFont typeface="Arial"/>
              <a:buChar char="-"/>
              <a:tabLst>
                <a:tab pos="1110615" algn="l"/>
              </a:tabLst>
            </a:pP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Motoro</a:t>
            </a:r>
            <a:r>
              <a:rPr sz="1650" spc="-65" dirty="0">
                <a:solidFill>
                  <a:srgbClr val="2A2D2D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a</a:t>
            </a:r>
            <a:r>
              <a:rPr sz="1650" spc="7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negot</a:t>
            </a:r>
            <a:r>
              <a:rPr sz="1650" spc="-10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at</a:t>
            </a:r>
            <a:r>
              <a:rPr sz="1650" spc="-70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ons</a:t>
            </a:r>
            <a:r>
              <a:rPr sz="1650" spc="1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with</a:t>
            </a:r>
            <a:r>
              <a:rPr sz="1650" spc="9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Verizon</a:t>
            </a:r>
            <a:r>
              <a:rPr sz="1650" spc="15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have</a:t>
            </a:r>
            <a:r>
              <a:rPr sz="1650" spc="-1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stopped</a:t>
            </a:r>
            <a:endParaRPr sz="1650">
              <a:latin typeface="Arial"/>
              <a:cs typeface="Arial"/>
            </a:endParaRPr>
          </a:p>
          <a:p>
            <a:pPr marL="772795" indent="-296545">
              <a:lnSpc>
                <a:spcPct val="100000"/>
              </a:lnSpc>
              <a:spcBef>
                <a:spcPts val="90"/>
              </a:spcBef>
              <a:buClr>
                <a:srgbClr val="2A2D2D"/>
              </a:buClr>
              <a:buFont typeface="Arial"/>
              <a:buChar char="•"/>
              <a:tabLst>
                <a:tab pos="773430" algn="l"/>
              </a:tabLst>
            </a:pP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Sugar</a:t>
            </a:r>
            <a:r>
              <a:rPr sz="2300" spc="-25" dirty="0">
                <a:solidFill>
                  <a:srgbClr val="2A2D2D"/>
                </a:solidFill>
                <a:latin typeface="Arial"/>
                <a:cs typeface="Arial"/>
              </a:rPr>
              <a:t>l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oaf</a:t>
            </a:r>
            <a:endParaRPr sz="2300">
              <a:latin typeface="Arial"/>
              <a:cs typeface="Arial"/>
            </a:endParaRPr>
          </a:p>
          <a:p>
            <a:pPr marL="1101090" lvl="1" indent="-246379">
              <a:lnSpc>
                <a:spcPct val="100000"/>
              </a:lnSpc>
              <a:spcBef>
                <a:spcPts val="75"/>
              </a:spcBef>
              <a:buClr>
                <a:srgbClr val="2A2D2D"/>
              </a:buClr>
              <a:buFont typeface="Arial"/>
              <a:buChar char="-"/>
              <a:tabLst>
                <a:tab pos="1101725" algn="l"/>
              </a:tabLst>
            </a:pP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S</a:t>
            </a:r>
            <a:r>
              <a:rPr sz="1650" spc="-105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te</a:t>
            </a:r>
            <a:r>
              <a:rPr sz="1650" spc="4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not v</a:t>
            </a:r>
            <a:r>
              <a:rPr sz="1650" spc="-10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ab</a:t>
            </a:r>
            <a:r>
              <a:rPr sz="1650" spc="-40" dirty="0">
                <a:solidFill>
                  <a:srgbClr val="2A2D2D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2A2D2D"/>
                </a:solidFill>
                <a:latin typeface="Arial"/>
                <a:cs typeface="Arial"/>
              </a:rPr>
              <a:t>e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35676"/>
            <a:ext cx="7481570" cy="0"/>
          </a:xfrm>
          <a:custGeom>
            <a:avLst/>
            <a:gdLst/>
            <a:ahLst/>
            <a:cxnLst/>
            <a:rect l="l" t="t" r="r" b="b"/>
            <a:pathLst>
              <a:path w="7481570">
                <a:moveTo>
                  <a:pt x="7481332" y="0"/>
                </a:moveTo>
                <a:lnTo>
                  <a:pt x="0" y="0"/>
                </a:lnTo>
              </a:path>
            </a:pathLst>
          </a:custGeom>
          <a:ln w="4559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6872" y="1039655"/>
            <a:ext cx="0" cy="7901940"/>
          </a:xfrm>
          <a:custGeom>
            <a:avLst/>
            <a:gdLst/>
            <a:ahLst/>
            <a:cxnLst/>
            <a:rect l="l" t="t" r="r" b="b"/>
            <a:pathLst>
              <a:path h="7901940">
                <a:moveTo>
                  <a:pt x="0" y="7901726"/>
                </a:moveTo>
                <a:lnTo>
                  <a:pt x="0" y="0"/>
                </a:lnTo>
              </a:path>
            </a:pathLst>
          </a:custGeom>
          <a:ln w="9119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3228" y="8943661"/>
            <a:ext cx="5958205" cy="0"/>
          </a:xfrm>
          <a:custGeom>
            <a:avLst/>
            <a:gdLst/>
            <a:ahLst/>
            <a:cxnLst/>
            <a:rect l="l" t="t" r="r" b="b"/>
            <a:pathLst>
              <a:path w="5958205">
                <a:moveTo>
                  <a:pt x="5957779" y="0"/>
                </a:moveTo>
                <a:lnTo>
                  <a:pt x="0" y="0"/>
                </a:lnTo>
              </a:path>
            </a:pathLst>
          </a:custGeom>
          <a:ln w="9119">
            <a:solidFill>
              <a:srgbClr val="6464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2324" y="1046495"/>
            <a:ext cx="5953760" cy="0"/>
          </a:xfrm>
          <a:custGeom>
            <a:avLst/>
            <a:gdLst/>
            <a:ahLst/>
            <a:cxnLst/>
            <a:rect l="l" t="t" r="r" b="b"/>
            <a:pathLst>
              <a:path w="5953759">
                <a:moveTo>
                  <a:pt x="5953231" y="0"/>
                </a:moveTo>
                <a:lnTo>
                  <a:pt x="0" y="0"/>
                </a:lnTo>
              </a:path>
            </a:pathLst>
          </a:custGeom>
          <a:ln w="9119">
            <a:solidFill>
              <a:srgbClr val="38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81007" y="1039655"/>
            <a:ext cx="0" cy="7911465"/>
          </a:xfrm>
          <a:custGeom>
            <a:avLst/>
            <a:gdLst/>
            <a:ahLst/>
            <a:cxnLst/>
            <a:rect l="l" t="t" r="r" b="b"/>
            <a:pathLst>
              <a:path h="7911465">
                <a:moveTo>
                  <a:pt x="0" y="7910845"/>
                </a:moveTo>
                <a:lnTo>
                  <a:pt x="0" y="0"/>
                </a:lnTo>
              </a:path>
            </a:pathLst>
          </a:custGeom>
          <a:ln w="13678">
            <a:solidFill>
              <a:srgbClr val="3B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5608" y="8966894"/>
            <a:ext cx="171450" cy="5708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282B2B"/>
                </a:solidFill>
                <a:latin typeface="Arial"/>
                <a:cs typeface="Arial"/>
              </a:rPr>
              <a:t>Slide</a:t>
            </a:r>
            <a:r>
              <a:rPr sz="1150" spc="85" dirty="0">
                <a:solidFill>
                  <a:srgbClr val="282B2B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82B2B"/>
                </a:solidFill>
                <a:latin typeface="Arial"/>
                <a:cs typeface="Arial"/>
              </a:rPr>
              <a:t>20</a:t>
            </a:r>
            <a:endParaRPr sz="11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7537" y="1686118"/>
            <a:ext cx="1639570" cy="64979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891030">
              <a:lnSpc>
                <a:spcPct val="100000"/>
              </a:lnSpc>
            </a:pPr>
            <a:r>
              <a:rPr sz="3700" dirty="0">
                <a:solidFill>
                  <a:srgbClr val="282B2B"/>
                </a:solidFill>
                <a:latin typeface="Arial"/>
                <a:cs typeface="Arial"/>
              </a:rPr>
              <a:t>Governance</a:t>
            </a:r>
            <a:endParaRPr sz="3700">
              <a:latin typeface="Arial"/>
              <a:cs typeface="Arial"/>
            </a:endParaRPr>
          </a:p>
          <a:p>
            <a:pPr marL="26034" marR="5080" indent="-13970">
              <a:lnSpc>
                <a:spcPct val="106400"/>
              </a:lnSpc>
              <a:spcBef>
                <a:spcPts val="3120"/>
              </a:spcBef>
            </a:pP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Any</a:t>
            </a:r>
            <a:r>
              <a:rPr sz="2300" spc="280" dirty="0">
                <a:solidFill>
                  <a:srgbClr val="282B2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reven</a:t>
            </a:r>
            <a:r>
              <a:rPr sz="2300" spc="-60" dirty="0">
                <a:solidFill>
                  <a:srgbClr val="282B2B"/>
                </a:solidFill>
                <a:latin typeface="Arial"/>
                <a:cs typeface="Arial"/>
              </a:rPr>
              <a:t>u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e</a:t>
            </a:r>
            <a:r>
              <a:rPr sz="2300" spc="-25" dirty="0">
                <a:solidFill>
                  <a:srgbClr val="282B2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generated</a:t>
            </a:r>
            <a:r>
              <a:rPr sz="2300" spc="295" dirty="0">
                <a:solidFill>
                  <a:srgbClr val="282B2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must</a:t>
            </a:r>
            <a:r>
              <a:rPr sz="2300" spc="85" dirty="0">
                <a:solidFill>
                  <a:srgbClr val="282B2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be</a:t>
            </a:r>
            <a:r>
              <a:rPr sz="2300" spc="50" dirty="0">
                <a:solidFill>
                  <a:srgbClr val="282B2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reinvested</a:t>
            </a:r>
            <a:r>
              <a:rPr sz="2300" spc="210" dirty="0">
                <a:solidFill>
                  <a:srgbClr val="282B2B"/>
                </a:solidFill>
                <a:latin typeface="Arial"/>
                <a:cs typeface="Arial"/>
              </a:rPr>
              <a:t> </a:t>
            </a:r>
            <a:r>
              <a:rPr sz="2300" spc="-145" dirty="0">
                <a:solidFill>
                  <a:srgbClr val="282B2B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nto BayWEB</a:t>
            </a:r>
            <a:r>
              <a:rPr sz="2300" spc="100" dirty="0">
                <a:solidFill>
                  <a:srgbClr val="282B2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dur</a:t>
            </a:r>
            <a:r>
              <a:rPr sz="2300" spc="70" dirty="0">
                <a:solidFill>
                  <a:srgbClr val="282B2B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ng</a:t>
            </a:r>
            <a:r>
              <a:rPr sz="2300" spc="-25" dirty="0">
                <a:solidFill>
                  <a:srgbClr val="282B2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the</a:t>
            </a:r>
            <a:r>
              <a:rPr sz="2300" spc="135" dirty="0">
                <a:solidFill>
                  <a:srgbClr val="282B2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Grant</a:t>
            </a:r>
            <a:r>
              <a:rPr sz="2300" spc="175" dirty="0">
                <a:solidFill>
                  <a:srgbClr val="282B2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Performance</a:t>
            </a:r>
            <a:r>
              <a:rPr sz="2300" spc="285" dirty="0">
                <a:solidFill>
                  <a:srgbClr val="282B2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Reriod.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06593" y="8339594"/>
            <a:ext cx="317500" cy="1270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70916" y="8338021"/>
            <a:ext cx="317500" cy="1333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70916" y="2408511"/>
            <a:ext cx="1495425" cy="57613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Pol</a:t>
            </a:r>
            <a:r>
              <a:rPr sz="2300" spc="-110" dirty="0">
                <a:solidFill>
                  <a:srgbClr val="282B2B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cy</a:t>
            </a:r>
            <a:r>
              <a:rPr sz="2300" spc="35" dirty="0">
                <a:solidFill>
                  <a:srgbClr val="282B2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dec</a:t>
            </a:r>
            <a:r>
              <a:rPr sz="2300" spc="25" dirty="0">
                <a:solidFill>
                  <a:srgbClr val="282B2B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sions</a:t>
            </a:r>
            <a:r>
              <a:rPr sz="2300" spc="200" dirty="0">
                <a:solidFill>
                  <a:srgbClr val="282B2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around</a:t>
            </a:r>
            <a:r>
              <a:rPr sz="2300" spc="95" dirty="0">
                <a:solidFill>
                  <a:srgbClr val="282B2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that</a:t>
            </a:r>
            <a:r>
              <a:rPr sz="2300" spc="254" dirty="0">
                <a:solidFill>
                  <a:srgbClr val="282B2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reinvest</a:t>
            </a:r>
            <a:r>
              <a:rPr sz="2300" spc="75" dirty="0">
                <a:solidFill>
                  <a:srgbClr val="282B2B"/>
                </a:solidFill>
                <a:latin typeface="Arial"/>
                <a:cs typeface="Arial"/>
              </a:rPr>
              <a:t>m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ent.</a:t>
            </a:r>
            <a:endParaRPr sz="2300">
              <a:latin typeface="Arial"/>
              <a:cs typeface="Arial"/>
            </a:endParaRPr>
          </a:p>
          <a:p>
            <a:pPr marL="335915" marR="153035" indent="-246379">
              <a:lnSpc>
                <a:spcPct val="105700"/>
              </a:lnSpc>
              <a:spcBef>
                <a:spcPts val="520"/>
              </a:spcBef>
            </a:pP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-</a:t>
            </a:r>
            <a:r>
              <a:rPr sz="2300" spc="-200" dirty="0">
                <a:solidFill>
                  <a:srgbClr val="282B2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Revenue</a:t>
            </a:r>
            <a:r>
              <a:rPr sz="2300" spc="195" dirty="0">
                <a:solidFill>
                  <a:srgbClr val="282B2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may</a:t>
            </a:r>
            <a:r>
              <a:rPr sz="2300" spc="40" dirty="0">
                <a:solidFill>
                  <a:srgbClr val="282B2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be</a:t>
            </a:r>
            <a:r>
              <a:rPr sz="2300" spc="30" dirty="0">
                <a:solidFill>
                  <a:srgbClr val="282B2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reinvested</a:t>
            </a:r>
            <a:r>
              <a:rPr sz="2300" spc="30" dirty="0">
                <a:solidFill>
                  <a:srgbClr val="282B2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to</a:t>
            </a:r>
            <a:r>
              <a:rPr sz="2300" spc="130" dirty="0">
                <a:solidFill>
                  <a:srgbClr val="282B2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provide additional</a:t>
            </a:r>
            <a:r>
              <a:rPr sz="2300" spc="80" dirty="0">
                <a:solidFill>
                  <a:srgbClr val="282B2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s</a:t>
            </a:r>
            <a:r>
              <a:rPr sz="2300" spc="-75" dirty="0">
                <a:solidFill>
                  <a:srgbClr val="282B2B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tes</a:t>
            </a:r>
            <a:r>
              <a:rPr sz="2300" spc="90" dirty="0">
                <a:solidFill>
                  <a:srgbClr val="282B2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for</a:t>
            </a:r>
            <a:r>
              <a:rPr sz="2300" spc="170" dirty="0">
                <a:solidFill>
                  <a:srgbClr val="282B2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improved</a:t>
            </a:r>
            <a:r>
              <a:rPr sz="2300" spc="135" dirty="0">
                <a:solidFill>
                  <a:srgbClr val="282B2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coverage (underground, </a:t>
            </a:r>
            <a:r>
              <a:rPr sz="2300" spc="-290" dirty="0">
                <a:solidFill>
                  <a:srgbClr val="282B2B"/>
                </a:solidFill>
                <a:latin typeface="Arial"/>
                <a:cs typeface="Arial"/>
              </a:rPr>
              <a:t> </a:t>
            </a:r>
            <a:r>
              <a:rPr sz="2300" spc="-180" dirty="0">
                <a:solidFill>
                  <a:srgbClr val="282B2B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n</a:t>
            </a:r>
            <a:r>
              <a:rPr sz="2300" spc="10" dirty="0">
                <a:solidFill>
                  <a:srgbClr val="282B2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bui</a:t>
            </a:r>
            <a:r>
              <a:rPr sz="2300" spc="-60" dirty="0">
                <a:solidFill>
                  <a:srgbClr val="282B2B"/>
                </a:solidFill>
                <a:latin typeface="Arial"/>
                <a:cs typeface="Arial"/>
              </a:rPr>
              <a:t>l</a:t>
            </a:r>
            <a:r>
              <a:rPr sz="2300" dirty="0">
                <a:solidFill>
                  <a:srgbClr val="282B2B"/>
                </a:solidFill>
                <a:latin typeface="Arial"/>
                <a:cs typeface="Arial"/>
              </a:rPr>
              <a:t>ding)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667" y="10035589"/>
            <a:ext cx="7303134" cy="0"/>
          </a:xfrm>
          <a:custGeom>
            <a:avLst/>
            <a:gdLst/>
            <a:ahLst/>
            <a:cxnLst/>
            <a:rect l="l" t="t" r="r" b="b"/>
            <a:pathLst>
              <a:path w="7303134">
                <a:moveTo>
                  <a:pt x="7302865" y="0"/>
                </a:moveTo>
                <a:lnTo>
                  <a:pt x="0" y="0"/>
                </a:lnTo>
              </a:path>
            </a:pathLst>
          </a:custGeom>
          <a:ln w="4565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4511" y="1063843"/>
            <a:ext cx="0" cy="7844155"/>
          </a:xfrm>
          <a:custGeom>
            <a:avLst/>
            <a:gdLst/>
            <a:ahLst/>
            <a:cxnLst/>
            <a:rect l="l" t="t" r="r" b="b"/>
            <a:pathLst>
              <a:path h="7844155">
                <a:moveTo>
                  <a:pt x="0" y="7844000"/>
                </a:moveTo>
                <a:lnTo>
                  <a:pt x="0" y="0"/>
                </a:lnTo>
              </a:path>
            </a:pathLst>
          </a:custGeom>
          <a:ln w="4565">
            <a:solidFill>
              <a:srgbClr val="54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9952" y="8910126"/>
            <a:ext cx="5917565" cy="0"/>
          </a:xfrm>
          <a:custGeom>
            <a:avLst/>
            <a:gdLst/>
            <a:ahLst/>
            <a:cxnLst/>
            <a:rect l="l" t="t" r="r" b="b"/>
            <a:pathLst>
              <a:path w="5917565">
                <a:moveTo>
                  <a:pt x="5917052" y="0"/>
                </a:moveTo>
                <a:lnTo>
                  <a:pt x="0" y="0"/>
                </a:lnTo>
              </a:path>
            </a:pathLst>
          </a:custGeom>
          <a:ln w="9131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4511" y="1066126"/>
            <a:ext cx="5922010" cy="0"/>
          </a:xfrm>
          <a:custGeom>
            <a:avLst/>
            <a:gdLst/>
            <a:ahLst/>
            <a:cxnLst/>
            <a:rect l="l" t="t" r="r" b="b"/>
            <a:pathLst>
              <a:path w="5922009">
                <a:moveTo>
                  <a:pt x="5921611" y="0"/>
                </a:moveTo>
                <a:lnTo>
                  <a:pt x="0" y="0"/>
                </a:lnTo>
              </a:path>
            </a:pathLst>
          </a:custGeom>
          <a:ln w="13697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44725" y="1063843"/>
            <a:ext cx="0" cy="7853680"/>
          </a:xfrm>
          <a:custGeom>
            <a:avLst/>
            <a:gdLst/>
            <a:ahLst/>
            <a:cxnLst/>
            <a:rect l="l" t="t" r="r" b="b"/>
            <a:pathLst>
              <a:path h="7853680">
                <a:moveTo>
                  <a:pt x="0" y="7853131"/>
                </a:moveTo>
                <a:lnTo>
                  <a:pt x="0" y="0"/>
                </a:lnTo>
              </a:path>
            </a:pathLst>
          </a:custGeom>
          <a:ln w="13697">
            <a:solidFill>
              <a:srgbClr val="3B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6867" y="8955845"/>
            <a:ext cx="171450" cy="5905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2A2D2D"/>
                </a:solidFill>
                <a:latin typeface="Arial"/>
                <a:cs typeface="Arial"/>
              </a:rPr>
              <a:t>S</a:t>
            </a:r>
            <a:r>
              <a:rPr sz="1150" spc="25" dirty="0">
                <a:solidFill>
                  <a:srgbClr val="2A2D2D"/>
                </a:solidFill>
                <a:latin typeface="Arial"/>
                <a:cs typeface="Arial"/>
              </a:rPr>
              <a:t>l</a:t>
            </a:r>
            <a:r>
              <a:rPr sz="1150" spc="-145" dirty="0">
                <a:solidFill>
                  <a:srgbClr val="131313"/>
                </a:solidFill>
                <a:latin typeface="Arial"/>
                <a:cs typeface="Arial"/>
              </a:rPr>
              <a:t>i</a:t>
            </a:r>
            <a:r>
              <a:rPr sz="1150" dirty="0">
                <a:solidFill>
                  <a:srgbClr val="2A2D2D"/>
                </a:solidFill>
                <a:latin typeface="Arial"/>
                <a:cs typeface="Arial"/>
              </a:rPr>
              <a:t>de</a:t>
            </a:r>
            <a:r>
              <a:rPr sz="1150" spc="7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A2D2D"/>
                </a:solidFill>
                <a:latin typeface="Arial"/>
                <a:cs typeface="Arial"/>
              </a:rPr>
              <a:t>21</a:t>
            </a:r>
            <a:endParaRPr sz="11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511" y="1066126"/>
            <a:ext cx="5910580" cy="78441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179955">
              <a:lnSpc>
                <a:spcPct val="100000"/>
              </a:lnSpc>
            </a:pPr>
            <a:r>
              <a:rPr sz="3650" dirty="0">
                <a:solidFill>
                  <a:srgbClr val="2A2D2D"/>
                </a:solidFill>
                <a:latin typeface="Arial"/>
                <a:cs typeface="Arial"/>
              </a:rPr>
              <a:t>Agency</a:t>
            </a:r>
            <a:r>
              <a:rPr sz="3650" spc="409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3650" dirty="0">
                <a:solidFill>
                  <a:srgbClr val="2A2D2D"/>
                </a:solidFill>
                <a:latin typeface="Arial"/>
                <a:cs typeface="Arial"/>
              </a:rPr>
              <a:t>Benefits</a:t>
            </a:r>
            <a:endParaRPr sz="3650">
              <a:latin typeface="Arial"/>
              <a:cs typeface="Arial"/>
            </a:endParaRPr>
          </a:p>
          <a:p>
            <a:pPr marL="777875" marR="1444625" indent="-296545">
              <a:lnSpc>
                <a:spcPts val="2620"/>
              </a:lnSpc>
              <a:spcBef>
                <a:spcPts val="1875"/>
              </a:spcBef>
              <a:buClr>
                <a:srgbClr val="2A2D2D"/>
              </a:buClr>
              <a:buFont typeface="Arial"/>
              <a:buChar char="•"/>
              <a:tabLst>
                <a:tab pos="774065" algn="l"/>
              </a:tabLst>
            </a:pP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700</a:t>
            </a:r>
            <a:r>
              <a:rPr sz="2300" spc="15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Mhz</a:t>
            </a:r>
            <a:r>
              <a:rPr sz="2300" spc="5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mobile</a:t>
            </a:r>
            <a:r>
              <a:rPr sz="2300" spc="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data</a:t>
            </a:r>
            <a:r>
              <a:rPr sz="2300" spc="114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system</a:t>
            </a:r>
            <a:r>
              <a:rPr sz="2300" spc="12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dedicated</a:t>
            </a:r>
            <a:r>
              <a:rPr sz="2300" spc="16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to Pub</a:t>
            </a:r>
            <a:r>
              <a:rPr sz="2300" spc="-5" dirty="0">
                <a:solidFill>
                  <a:srgbClr val="2A2D2D"/>
                </a:solidFill>
                <a:latin typeface="Arial"/>
                <a:cs typeface="Arial"/>
              </a:rPr>
              <a:t>l</a:t>
            </a:r>
            <a:r>
              <a:rPr sz="2300" spc="-235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c</a:t>
            </a:r>
            <a:r>
              <a:rPr sz="2300" spc="-2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Safety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A2D2D"/>
              </a:buClr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755015" indent="-273685">
              <a:lnSpc>
                <a:spcPct val="100000"/>
              </a:lnSpc>
              <a:buClr>
                <a:srgbClr val="2A2D2D"/>
              </a:buClr>
              <a:buFont typeface="Arial"/>
              <a:buChar char="•"/>
              <a:tabLst>
                <a:tab pos="755650" algn="l"/>
              </a:tabLst>
            </a:pP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Ant</a:t>
            </a:r>
            <a:r>
              <a:rPr sz="2300" spc="125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cipated</a:t>
            </a:r>
            <a:r>
              <a:rPr sz="2300" spc="9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cost</a:t>
            </a:r>
            <a:r>
              <a:rPr sz="2300" spc="15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reduction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  <a:buClr>
                <a:srgbClr val="2A2D2D"/>
              </a:buClr>
              <a:buFont typeface="Arial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773430" marR="1238885" indent="-292100">
              <a:lnSpc>
                <a:spcPts val="2580"/>
              </a:lnSpc>
              <a:buClr>
                <a:srgbClr val="2A2D2D"/>
              </a:buClr>
              <a:buFont typeface="Arial"/>
              <a:buChar char="•"/>
              <a:tabLst>
                <a:tab pos="765175" algn="l"/>
              </a:tabLst>
            </a:pP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Coverage</a:t>
            </a:r>
            <a:r>
              <a:rPr sz="2300" spc="30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300" spc="-120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n</a:t>
            </a:r>
            <a:r>
              <a:rPr sz="2300" spc="1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300" spc="-215" dirty="0">
                <a:solidFill>
                  <a:srgbClr val="2A2D2D"/>
                </a:solidFill>
                <a:latin typeface="Arial"/>
                <a:cs typeface="Arial"/>
              </a:rPr>
              <a:t>l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ess</a:t>
            </a:r>
            <a:r>
              <a:rPr sz="2300" spc="16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popu</a:t>
            </a:r>
            <a:r>
              <a:rPr sz="2300" spc="-45" dirty="0">
                <a:solidFill>
                  <a:srgbClr val="2A2D2D"/>
                </a:solidFill>
                <a:latin typeface="Arial"/>
                <a:cs typeface="Arial"/>
              </a:rPr>
              <a:t>l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ated</a:t>
            </a:r>
            <a:r>
              <a:rPr sz="2300" spc="10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areas</a:t>
            </a:r>
            <a:r>
              <a:rPr sz="2300" spc="12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cr</a:t>
            </a:r>
            <a:r>
              <a:rPr sz="2300" spc="-80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tical</a:t>
            </a:r>
            <a:r>
              <a:rPr sz="2300" spc="8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to public</a:t>
            </a:r>
            <a:r>
              <a:rPr sz="2300" spc="8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safety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2A2D2D"/>
              </a:buClr>
              <a:buFont typeface="Arial"/>
              <a:buChar char="•"/>
            </a:pPr>
            <a:endParaRPr sz="3050">
              <a:latin typeface="Times New Roman"/>
              <a:cs typeface="Times New Roman"/>
            </a:endParaRPr>
          </a:p>
          <a:p>
            <a:pPr marL="773430" indent="-296545">
              <a:lnSpc>
                <a:spcPct val="100000"/>
              </a:lnSpc>
              <a:buClr>
                <a:srgbClr val="2A2D2D"/>
              </a:buClr>
              <a:buFont typeface="Arial"/>
              <a:buChar char="•"/>
              <a:tabLst>
                <a:tab pos="774065" algn="l"/>
              </a:tabLst>
            </a:pP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High</a:t>
            </a:r>
            <a:r>
              <a:rPr sz="2300" spc="17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pr</a:t>
            </a:r>
            <a:r>
              <a:rPr sz="2300" spc="-90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ority</a:t>
            </a:r>
            <a:r>
              <a:rPr sz="2300" spc="165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maintenance</a:t>
            </a:r>
            <a:r>
              <a:rPr sz="2300" spc="25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program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2A2D2D"/>
              </a:buClr>
              <a:buFont typeface="Arial"/>
              <a:buChar char="•"/>
            </a:pPr>
            <a:endParaRPr sz="3150">
              <a:latin typeface="Times New Roman"/>
              <a:cs typeface="Times New Roman"/>
            </a:endParaRPr>
          </a:p>
          <a:p>
            <a:pPr marL="773430" indent="-300990">
              <a:lnSpc>
                <a:spcPct val="100000"/>
              </a:lnSpc>
              <a:buClr>
                <a:srgbClr val="2A2D2D"/>
              </a:buClr>
              <a:buFont typeface="Arial"/>
              <a:buChar char="•"/>
              <a:tabLst>
                <a:tab pos="774065" algn="l"/>
              </a:tabLst>
            </a:pP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Poss</a:t>
            </a:r>
            <a:r>
              <a:rPr sz="2300" spc="25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ble</a:t>
            </a:r>
            <a:r>
              <a:rPr sz="2300" spc="-4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future</a:t>
            </a:r>
            <a:r>
              <a:rPr sz="2300" spc="114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VOiP</a:t>
            </a:r>
            <a:r>
              <a:rPr sz="2300" spc="200" dirty="0">
                <a:solidFill>
                  <a:srgbClr val="2A2D2D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connect</a:t>
            </a:r>
            <a:r>
              <a:rPr sz="2300" spc="10" dirty="0">
                <a:solidFill>
                  <a:srgbClr val="2A2D2D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srgbClr val="2A2D2D"/>
                </a:solidFill>
                <a:latin typeface="Arial"/>
                <a:cs typeface="Arial"/>
              </a:rPr>
              <a:t>ons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2099" y="1957979"/>
            <a:ext cx="0" cy="7167880"/>
          </a:xfrm>
          <a:custGeom>
            <a:avLst/>
            <a:gdLst/>
            <a:ahLst/>
            <a:cxnLst/>
            <a:rect l="l" t="t" r="r" b="b"/>
            <a:pathLst>
              <a:path h="7167880">
                <a:moveTo>
                  <a:pt x="0" y="7167336"/>
                </a:moveTo>
                <a:lnTo>
                  <a:pt x="0" y="0"/>
                </a:lnTo>
              </a:path>
            </a:pathLst>
          </a:custGeom>
          <a:ln w="8936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86352" y="1176007"/>
            <a:ext cx="0" cy="7967345"/>
          </a:xfrm>
          <a:custGeom>
            <a:avLst/>
            <a:gdLst/>
            <a:ahLst/>
            <a:cxnLst/>
            <a:rect l="l" t="t" r="r" b="b"/>
            <a:pathLst>
              <a:path h="7967345">
                <a:moveTo>
                  <a:pt x="0" y="7967182"/>
                </a:moveTo>
                <a:lnTo>
                  <a:pt x="0" y="0"/>
                </a:lnTo>
              </a:path>
            </a:pathLst>
          </a:custGeom>
          <a:ln w="13405">
            <a:solidFill>
              <a:srgbClr val="3B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7695" y="9129784"/>
            <a:ext cx="5777865" cy="0"/>
          </a:xfrm>
          <a:custGeom>
            <a:avLst/>
            <a:gdLst/>
            <a:ahLst/>
            <a:cxnLst/>
            <a:rect l="l" t="t" r="r" b="b"/>
            <a:pathLst>
              <a:path w="5777865">
                <a:moveTo>
                  <a:pt x="5777557" y="0"/>
                </a:moveTo>
                <a:lnTo>
                  <a:pt x="0" y="0"/>
                </a:lnTo>
              </a:path>
            </a:pathLst>
          </a:custGeom>
          <a:ln w="4468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98115" y="1191647"/>
            <a:ext cx="1990725" cy="0"/>
          </a:xfrm>
          <a:custGeom>
            <a:avLst/>
            <a:gdLst/>
            <a:ahLst/>
            <a:cxnLst/>
            <a:rect l="l" t="t" r="r" b="b"/>
            <a:pathLst>
              <a:path w="1990725">
                <a:moveTo>
                  <a:pt x="1990439" y="0"/>
                </a:moveTo>
                <a:lnTo>
                  <a:pt x="0" y="0"/>
                </a:lnTo>
              </a:path>
            </a:pathLst>
          </a:custGeom>
          <a:ln w="13405">
            <a:solidFill>
              <a:srgbClr val="2B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3533" y="9130941"/>
            <a:ext cx="171450" cy="4902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2A2D2B"/>
                </a:solidFill>
                <a:latin typeface="Arial"/>
                <a:cs typeface="Arial"/>
              </a:rPr>
              <a:t>S</a:t>
            </a:r>
            <a:r>
              <a:rPr sz="1150" spc="15" dirty="0">
                <a:solidFill>
                  <a:srgbClr val="2A2D2B"/>
                </a:solidFill>
                <a:latin typeface="Arial"/>
                <a:cs typeface="Arial"/>
              </a:rPr>
              <a:t>l</a:t>
            </a:r>
            <a:r>
              <a:rPr sz="1150" spc="-140" dirty="0">
                <a:solidFill>
                  <a:srgbClr val="111313"/>
                </a:solidFill>
                <a:latin typeface="Arial"/>
                <a:cs typeface="Arial"/>
              </a:rPr>
              <a:t>i</a:t>
            </a:r>
            <a:r>
              <a:rPr sz="1150" dirty="0">
                <a:solidFill>
                  <a:srgbClr val="2A2D2B"/>
                </a:solidFill>
                <a:latin typeface="Arial"/>
                <a:cs typeface="Arial"/>
              </a:rPr>
              <a:t>de</a:t>
            </a:r>
            <a:r>
              <a:rPr sz="1150" spc="4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A2D2B"/>
                </a:solidFill>
                <a:latin typeface="Arial"/>
                <a:cs typeface="Arial"/>
              </a:rPr>
              <a:t>4</a:t>
            </a:r>
            <a:endParaRPr sz="1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0634" y="1835811"/>
            <a:ext cx="1671955" cy="65430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731520">
              <a:lnSpc>
                <a:spcPct val="100000"/>
              </a:lnSpc>
            </a:pPr>
            <a:r>
              <a:rPr sz="3750" spc="-114" dirty="0">
                <a:solidFill>
                  <a:srgbClr val="2A2D2B"/>
                </a:solidFill>
                <a:latin typeface="Arial"/>
                <a:cs typeface="Arial"/>
              </a:rPr>
              <a:t>B</a:t>
            </a:r>
            <a:r>
              <a:rPr sz="3750" dirty="0">
                <a:solidFill>
                  <a:srgbClr val="2A2D2B"/>
                </a:solidFill>
                <a:latin typeface="Arial"/>
                <a:cs typeface="Arial"/>
              </a:rPr>
              <a:t>roadband</a:t>
            </a:r>
            <a:r>
              <a:rPr sz="3750" spc="14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3750" dirty="0">
                <a:solidFill>
                  <a:srgbClr val="2A2D2B"/>
                </a:solidFill>
                <a:latin typeface="Arial"/>
                <a:cs typeface="Arial"/>
              </a:rPr>
              <a:t>Tech</a:t>
            </a:r>
            <a:r>
              <a:rPr sz="3750" spc="100" dirty="0">
                <a:solidFill>
                  <a:srgbClr val="2A2D2B"/>
                </a:solidFill>
                <a:latin typeface="Arial"/>
                <a:cs typeface="Arial"/>
              </a:rPr>
              <a:t>n</a:t>
            </a:r>
            <a:r>
              <a:rPr sz="3750" dirty="0">
                <a:solidFill>
                  <a:srgbClr val="2A2D2B"/>
                </a:solidFill>
                <a:latin typeface="Arial"/>
                <a:cs typeface="Arial"/>
              </a:rPr>
              <a:t>o</a:t>
            </a:r>
            <a:r>
              <a:rPr sz="3750" spc="5" dirty="0">
                <a:solidFill>
                  <a:srgbClr val="2A2D2B"/>
                </a:solidFill>
                <a:latin typeface="Arial"/>
                <a:cs typeface="Arial"/>
              </a:rPr>
              <a:t>l</a:t>
            </a:r>
            <a:r>
              <a:rPr sz="3750" dirty="0">
                <a:solidFill>
                  <a:srgbClr val="2A2D2B"/>
                </a:solidFill>
                <a:latin typeface="Arial"/>
                <a:cs typeface="Arial"/>
              </a:rPr>
              <a:t>ogy</a:t>
            </a:r>
            <a:endParaRPr sz="3750">
              <a:latin typeface="Arial"/>
              <a:cs typeface="Arial"/>
            </a:endParaRPr>
          </a:p>
          <a:p>
            <a:pPr marL="26034" marR="5080" indent="-13970">
              <a:lnSpc>
                <a:spcPts val="1980"/>
              </a:lnSpc>
              <a:spcBef>
                <a:spcPts val="3245"/>
              </a:spcBef>
            </a:pP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The</a:t>
            </a:r>
            <a:r>
              <a:rPr sz="2050" spc="12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spc="-220" dirty="0">
                <a:solidFill>
                  <a:srgbClr val="2A2D2B"/>
                </a:solidFill>
                <a:latin typeface="Arial"/>
                <a:cs typeface="Arial"/>
              </a:rPr>
              <a:t>N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TIA</a:t>
            </a:r>
            <a:r>
              <a:rPr sz="2050" spc="15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grant</a:t>
            </a:r>
            <a:r>
              <a:rPr sz="2050" spc="14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is</a:t>
            </a:r>
            <a:r>
              <a:rPr sz="2050" spc="-13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fund</a:t>
            </a:r>
            <a:r>
              <a:rPr sz="2050" spc="155" dirty="0">
                <a:solidFill>
                  <a:srgbClr val="2A2D2B"/>
                </a:solidFill>
                <a:latin typeface="Arial"/>
                <a:cs typeface="Arial"/>
              </a:rPr>
              <a:t>i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ng</a:t>
            </a:r>
            <a:r>
              <a:rPr sz="2050" spc="-9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the</a:t>
            </a:r>
            <a:r>
              <a:rPr sz="2050" spc="204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Bay</a:t>
            </a:r>
            <a:r>
              <a:rPr sz="2050" spc="-12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Area</a:t>
            </a:r>
            <a:r>
              <a:rPr sz="2050" spc="7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Wire</a:t>
            </a:r>
            <a:r>
              <a:rPr sz="2050" spc="114" dirty="0">
                <a:solidFill>
                  <a:srgbClr val="2A2D2B"/>
                </a:solidFill>
                <a:latin typeface="Arial"/>
                <a:cs typeface="Arial"/>
              </a:rPr>
              <a:t>l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ess Enha</a:t>
            </a:r>
            <a:r>
              <a:rPr sz="2050" spc="-55" dirty="0">
                <a:solidFill>
                  <a:srgbClr val="2A2D2B"/>
                </a:solidFill>
                <a:latin typeface="Arial"/>
                <a:cs typeface="Arial"/>
              </a:rPr>
              <a:t>n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ced</a:t>
            </a:r>
            <a:r>
              <a:rPr sz="2050" spc="10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Broadband</a:t>
            </a:r>
            <a:r>
              <a:rPr sz="2050" spc="19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(BayWEB)</a:t>
            </a:r>
            <a:r>
              <a:rPr sz="2050" spc="14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program</a:t>
            </a:r>
            <a:r>
              <a:rPr sz="2050" spc="-5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through</a:t>
            </a:r>
            <a:r>
              <a:rPr sz="2050" spc="8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the Broadband</a:t>
            </a:r>
            <a:r>
              <a:rPr sz="2050" spc="-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Techno</a:t>
            </a:r>
            <a:r>
              <a:rPr sz="2050" spc="95" dirty="0">
                <a:solidFill>
                  <a:srgbClr val="2A2D2B"/>
                </a:solidFill>
                <a:latin typeface="Arial"/>
                <a:cs typeface="Arial"/>
              </a:rPr>
              <a:t>l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ogy</a:t>
            </a:r>
            <a:r>
              <a:rPr sz="2050" spc="3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Opportun</a:t>
            </a:r>
            <a:r>
              <a:rPr sz="2050" spc="25" dirty="0">
                <a:solidFill>
                  <a:srgbClr val="2A2D2B"/>
                </a:solidFill>
                <a:latin typeface="Arial"/>
                <a:cs typeface="Arial"/>
              </a:rPr>
              <a:t>i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t</a:t>
            </a:r>
            <a:r>
              <a:rPr sz="2050" spc="-15" dirty="0">
                <a:solidFill>
                  <a:srgbClr val="2A2D2B"/>
                </a:solidFill>
                <a:latin typeface="Arial"/>
                <a:cs typeface="Arial"/>
              </a:rPr>
              <a:t>i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es</a:t>
            </a:r>
            <a:r>
              <a:rPr sz="2050" spc="9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Program</a:t>
            </a:r>
            <a:r>
              <a:rPr sz="2050" spc="9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(STOP).</a:t>
            </a:r>
            <a:endParaRPr sz="2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84565" y="8547928"/>
            <a:ext cx="285750" cy="1123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•</a:t>
            </a:r>
            <a:endParaRPr sz="2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11893" y="8550487"/>
            <a:ext cx="285750" cy="1187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•</a:t>
            </a:r>
            <a:endParaRPr sz="2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11893" y="2236091"/>
            <a:ext cx="537210" cy="61290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ts val="1980"/>
              </a:lnSpc>
            </a:pP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Dep</a:t>
            </a:r>
            <a:r>
              <a:rPr sz="2050" spc="-35" dirty="0">
                <a:solidFill>
                  <a:srgbClr val="2A2D2B"/>
                </a:solidFill>
                <a:latin typeface="Arial"/>
                <a:cs typeface="Arial"/>
              </a:rPr>
              <a:t>l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oy</a:t>
            </a:r>
            <a:r>
              <a:rPr sz="2050" spc="50" dirty="0">
                <a:solidFill>
                  <a:srgbClr val="2A2D2B"/>
                </a:solidFill>
                <a:latin typeface="Arial"/>
                <a:cs typeface="Arial"/>
              </a:rPr>
              <a:t>i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ng</a:t>
            </a:r>
            <a:r>
              <a:rPr sz="2050" spc="-2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pub</a:t>
            </a:r>
            <a:r>
              <a:rPr sz="2050" spc="-20" dirty="0">
                <a:solidFill>
                  <a:srgbClr val="2A2D2B"/>
                </a:solidFill>
                <a:latin typeface="Arial"/>
                <a:cs typeface="Arial"/>
              </a:rPr>
              <a:t>l</a:t>
            </a:r>
            <a:r>
              <a:rPr sz="2050" spc="-195" dirty="0">
                <a:solidFill>
                  <a:srgbClr val="2A2D2B"/>
                </a:solidFill>
                <a:latin typeface="Arial"/>
                <a:cs typeface="Arial"/>
              </a:rPr>
              <a:t>i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c</a:t>
            </a:r>
            <a:r>
              <a:rPr sz="2050" spc="1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safety</a:t>
            </a:r>
            <a:r>
              <a:rPr sz="2050" spc="7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and</a:t>
            </a:r>
            <a:r>
              <a:rPr sz="2050" spc="5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public access</a:t>
            </a:r>
            <a:r>
              <a:rPr sz="2050" spc="1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w</a:t>
            </a:r>
            <a:r>
              <a:rPr sz="2050" spc="140" dirty="0">
                <a:solidFill>
                  <a:srgbClr val="2A2D2B"/>
                </a:solidFill>
                <a:latin typeface="Arial"/>
                <a:cs typeface="Arial"/>
              </a:rPr>
              <a:t>i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re</a:t>
            </a:r>
            <a:r>
              <a:rPr sz="2050" spc="-120" dirty="0">
                <a:solidFill>
                  <a:srgbClr val="2A2D2B"/>
                </a:solidFill>
                <a:latin typeface="Arial"/>
                <a:cs typeface="Arial"/>
              </a:rPr>
              <a:t>l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ess broadband</a:t>
            </a:r>
            <a:r>
              <a:rPr sz="2050" spc="12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networks</a:t>
            </a:r>
            <a:r>
              <a:rPr sz="2050" spc="9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spc="-160" dirty="0">
                <a:solidFill>
                  <a:srgbClr val="2A2D2B"/>
                </a:solidFill>
                <a:latin typeface="Arial"/>
                <a:cs typeface="Arial"/>
              </a:rPr>
              <a:t>i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n</a:t>
            </a:r>
            <a:r>
              <a:rPr sz="2050" spc="-114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the</a:t>
            </a:r>
            <a:r>
              <a:rPr sz="2050" spc="14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San</a:t>
            </a:r>
            <a:r>
              <a:rPr sz="2050" spc="15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Francisco</a:t>
            </a:r>
            <a:r>
              <a:rPr sz="2050" spc="114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Bay</a:t>
            </a:r>
            <a:r>
              <a:rPr sz="2050" spc="-9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Area.</a:t>
            </a:r>
            <a:endParaRPr sz="2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92618" y="8556865"/>
            <a:ext cx="285750" cy="1123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•</a:t>
            </a:r>
            <a:endParaRPr sz="2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92618" y="1765038"/>
            <a:ext cx="1038860" cy="66090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 indent="8890">
              <a:lnSpc>
                <a:spcPct val="80300"/>
              </a:lnSpc>
            </a:pP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Provides</a:t>
            </a:r>
            <a:r>
              <a:rPr sz="2050" spc="11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support</a:t>
            </a:r>
            <a:r>
              <a:rPr sz="2050" spc="2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for</a:t>
            </a:r>
            <a:r>
              <a:rPr sz="2050" spc="5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the</a:t>
            </a:r>
            <a:r>
              <a:rPr sz="2050" spc="7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dep</a:t>
            </a:r>
            <a:r>
              <a:rPr sz="2050" spc="-15" dirty="0">
                <a:solidFill>
                  <a:srgbClr val="2A2D2B"/>
                </a:solidFill>
                <a:latin typeface="Arial"/>
                <a:cs typeface="Arial"/>
              </a:rPr>
              <a:t>l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oyment</a:t>
            </a:r>
            <a:r>
              <a:rPr sz="2050" spc="16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of</a:t>
            </a:r>
            <a:r>
              <a:rPr sz="2050" spc="9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broadband </a:t>
            </a:r>
            <a:r>
              <a:rPr sz="2050" spc="-105" dirty="0">
                <a:solidFill>
                  <a:srgbClr val="2A2D2B"/>
                </a:solidFill>
                <a:latin typeface="Arial"/>
                <a:cs typeface="Arial"/>
              </a:rPr>
              <a:t>i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nfrastructure</a:t>
            </a:r>
            <a:r>
              <a:rPr sz="2050" spc="19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(</a:t>
            </a:r>
            <a:r>
              <a:rPr sz="2050" spc="-10" dirty="0">
                <a:solidFill>
                  <a:srgbClr val="2A2D2B"/>
                </a:solidFill>
                <a:latin typeface="Arial"/>
                <a:cs typeface="Arial"/>
              </a:rPr>
              <a:t>I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nternet</a:t>
            </a:r>
            <a:r>
              <a:rPr sz="2050" spc="8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and</a:t>
            </a:r>
            <a:r>
              <a:rPr sz="2050" spc="9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h</a:t>
            </a:r>
            <a:r>
              <a:rPr sz="2050" spc="-114" dirty="0">
                <a:solidFill>
                  <a:srgbClr val="2A2D2B"/>
                </a:solidFill>
                <a:latin typeface="Arial"/>
                <a:cs typeface="Arial"/>
              </a:rPr>
              <a:t>i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gh</a:t>
            </a:r>
            <a:r>
              <a:rPr sz="2050" spc="6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speed</a:t>
            </a:r>
            <a:r>
              <a:rPr sz="2050" spc="10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data)</a:t>
            </a:r>
            <a:r>
              <a:rPr sz="2050" spc="1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to</a:t>
            </a:r>
            <a:r>
              <a:rPr sz="2050" spc="9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connect community</a:t>
            </a:r>
            <a:r>
              <a:rPr sz="2050" spc="25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anchor</a:t>
            </a:r>
            <a:r>
              <a:rPr sz="2050" spc="15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spc="-210" dirty="0">
                <a:solidFill>
                  <a:srgbClr val="2A2D2B"/>
                </a:solidFill>
                <a:latin typeface="Arial"/>
                <a:cs typeface="Arial"/>
              </a:rPr>
              <a:t>i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nst</a:t>
            </a:r>
            <a:r>
              <a:rPr sz="2050" spc="-120" dirty="0">
                <a:solidFill>
                  <a:srgbClr val="2A2D2B"/>
                </a:solidFill>
                <a:latin typeface="Arial"/>
                <a:cs typeface="Arial"/>
              </a:rPr>
              <a:t>i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tutions</a:t>
            </a:r>
            <a:r>
              <a:rPr sz="2050" spc="12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such</a:t>
            </a:r>
            <a:r>
              <a:rPr sz="2050" spc="6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as</a:t>
            </a:r>
            <a:r>
              <a:rPr sz="2050" spc="1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schools,</a:t>
            </a:r>
            <a:r>
              <a:rPr sz="2050" spc="22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spc="-160" dirty="0">
                <a:solidFill>
                  <a:srgbClr val="2A2D2B"/>
                </a:solidFill>
                <a:latin typeface="Arial"/>
                <a:cs typeface="Arial"/>
              </a:rPr>
              <a:t>li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brar</a:t>
            </a:r>
            <a:r>
              <a:rPr sz="2050" spc="-40" dirty="0">
                <a:solidFill>
                  <a:srgbClr val="2A2D2B"/>
                </a:solidFill>
                <a:latin typeface="Arial"/>
                <a:cs typeface="Arial"/>
              </a:rPr>
              <a:t>i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es, hosp</a:t>
            </a:r>
            <a:r>
              <a:rPr sz="2050" spc="-95" dirty="0">
                <a:solidFill>
                  <a:srgbClr val="2A2D2B"/>
                </a:solidFill>
                <a:latin typeface="Arial"/>
                <a:cs typeface="Arial"/>
              </a:rPr>
              <a:t>i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tals,</a:t>
            </a:r>
            <a:r>
              <a:rPr sz="2050" spc="10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and</a:t>
            </a:r>
            <a:r>
              <a:rPr sz="2050" spc="5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pub</a:t>
            </a:r>
            <a:r>
              <a:rPr sz="2050" spc="-45" dirty="0">
                <a:solidFill>
                  <a:srgbClr val="2A2D2B"/>
                </a:solidFill>
                <a:latin typeface="Arial"/>
                <a:cs typeface="Arial"/>
              </a:rPr>
              <a:t>l</a:t>
            </a:r>
            <a:r>
              <a:rPr sz="2050" spc="-160" dirty="0">
                <a:solidFill>
                  <a:srgbClr val="2A2D2B"/>
                </a:solidFill>
                <a:latin typeface="Arial"/>
                <a:cs typeface="Arial"/>
              </a:rPr>
              <a:t>i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c</a:t>
            </a:r>
            <a:r>
              <a:rPr sz="2050" spc="-2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safety</a:t>
            </a:r>
            <a:r>
              <a:rPr sz="2050" spc="-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faci</a:t>
            </a:r>
            <a:r>
              <a:rPr sz="2050" spc="120" dirty="0">
                <a:solidFill>
                  <a:srgbClr val="2A2D2B"/>
                </a:solidFill>
                <a:latin typeface="Arial"/>
                <a:cs typeface="Arial"/>
              </a:rPr>
              <a:t>l</a:t>
            </a:r>
            <a:r>
              <a:rPr sz="2050" spc="-229" dirty="0">
                <a:solidFill>
                  <a:srgbClr val="2A2D2B"/>
                </a:solidFill>
                <a:latin typeface="Arial"/>
                <a:cs typeface="Arial"/>
              </a:rPr>
              <a:t>i</a:t>
            </a:r>
            <a:r>
              <a:rPr sz="2050" dirty="0">
                <a:solidFill>
                  <a:srgbClr val="2A2D2B"/>
                </a:solidFill>
                <a:latin typeface="Arial"/>
                <a:cs typeface="Arial"/>
              </a:rPr>
              <a:t>ties.</a:t>
            </a:r>
            <a:endParaRPr sz="2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8751" y="10042459"/>
            <a:ext cx="7079615" cy="0"/>
          </a:xfrm>
          <a:custGeom>
            <a:avLst/>
            <a:gdLst/>
            <a:ahLst/>
            <a:cxnLst/>
            <a:rect l="l" t="t" r="r" b="b"/>
            <a:pathLst>
              <a:path w="7079615">
                <a:moveTo>
                  <a:pt x="7079086" y="0"/>
                </a:moveTo>
                <a:lnTo>
                  <a:pt x="0" y="0"/>
                </a:lnTo>
              </a:path>
            </a:pathLst>
          </a:custGeom>
          <a:ln w="4563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059" y="1099886"/>
            <a:ext cx="0" cy="7799705"/>
          </a:xfrm>
          <a:custGeom>
            <a:avLst/>
            <a:gdLst/>
            <a:ahLst/>
            <a:cxnLst/>
            <a:rect l="l" t="t" r="r" b="b"/>
            <a:pathLst>
              <a:path h="7799705">
                <a:moveTo>
                  <a:pt x="0" y="7799366"/>
                </a:moveTo>
                <a:lnTo>
                  <a:pt x="0" y="0"/>
                </a:lnTo>
              </a:path>
            </a:pathLst>
          </a:custGeom>
          <a:ln w="9127">
            <a:solidFill>
              <a:srgbClr val="5B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0498" y="8901534"/>
            <a:ext cx="5879465" cy="0"/>
          </a:xfrm>
          <a:custGeom>
            <a:avLst/>
            <a:gdLst/>
            <a:ahLst/>
            <a:cxnLst/>
            <a:rect l="l" t="t" r="r" b="b"/>
            <a:pathLst>
              <a:path w="5879465">
                <a:moveTo>
                  <a:pt x="5879473" y="0"/>
                </a:moveTo>
                <a:lnTo>
                  <a:pt x="0" y="0"/>
                </a:lnTo>
              </a:path>
            </a:pathLst>
          </a:custGeom>
          <a:ln w="4563">
            <a:solidFill>
              <a:srgbClr val="5B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0498" y="1102166"/>
            <a:ext cx="5884545" cy="0"/>
          </a:xfrm>
          <a:custGeom>
            <a:avLst/>
            <a:gdLst/>
            <a:ahLst/>
            <a:cxnLst/>
            <a:rect l="l" t="t" r="r" b="b"/>
            <a:pathLst>
              <a:path w="5884545">
                <a:moveTo>
                  <a:pt x="5884035" y="0"/>
                </a:moveTo>
                <a:lnTo>
                  <a:pt x="0" y="0"/>
                </a:lnTo>
              </a:path>
            </a:pathLst>
          </a:custGeom>
          <a:ln w="9127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07691" y="1099886"/>
            <a:ext cx="0" cy="7808595"/>
          </a:xfrm>
          <a:custGeom>
            <a:avLst/>
            <a:gdLst/>
            <a:ahLst/>
            <a:cxnLst/>
            <a:rect l="l" t="t" r="r" b="b"/>
            <a:pathLst>
              <a:path h="7808595">
                <a:moveTo>
                  <a:pt x="0" y="7808494"/>
                </a:moveTo>
                <a:lnTo>
                  <a:pt x="0" y="0"/>
                </a:lnTo>
              </a:path>
            </a:pathLst>
          </a:custGeom>
          <a:ln w="9127">
            <a:solidFill>
              <a:srgbClr val="3B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7183" y="8973215"/>
            <a:ext cx="171450" cy="5689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282B2A"/>
                </a:solidFill>
                <a:latin typeface="Arial"/>
                <a:cs typeface="Arial"/>
              </a:rPr>
              <a:t>S</a:t>
            </a:r>
            <a:r>
              <a:rPr sz="1150" spc="-15" dirty="0">
                <a:solidFill>
                  <a:srgbClr val="282B2A"/>
                </a:solidFill>
                <a:latin typeface="Arial"/>
                <a:cs typeface="Arial"/>
              </a:rPr>
              <a:t>l</a:t>
            </a:r>
            <a:r>
              <a:rPr sz="1150" dirty="0">
                <a:solidFill>
                  <a:srgbClr val="282B2A"/>
                </a:solidFill>
                <a:latin typeface="Arial"/>
                <a:cs typeface="Arial"/>
              </a:rPr>
              <a:t>ide</a:t>
            </a:r>
            <a:r>
              <a:rPr sz="1150" spc="10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82B2A"/>
                </a:solidFill>
                <a:latin typeface="Arial"/>
                <a:cs typeface="Arial"/>
              </a:rPr>
              <a:t>22</a:t>
            </a:r>
            <a:endParaRPr sz="11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5059" y="1102166"/>
            <a:ext cx="5873115" cy="77997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101215">
              <a:lnSpc>
                <a:spcPct val="100000"/>
              </a:lnSpc>
            </a:pPr>
            <a:r>
              <a:rPr sz="3600" dirty="0">
                <a:solidFill>
                  <a:srgbClr val="282B2A"/>
                </a:solidFill>
                <a:latin typeface="Arial"/>
                <a:cs typeface="Arial"/>
              </a:rPr>
              <a:t>Age</a:t>
            </a:r>
            <a:r>
              <a:rPr sz="3600" spc="195" dirty="0">
                <a:solidFill>
                  <a:srgbClr val="282B2A"/>
                </a:solidFill>
                <a:latin typeface="Arial"/>
                <a:cs typeface="Arial"/>
              </a:rPr>
              <a:t>n</a:t>
            </a:r>
            <a:r>
              <a:rPr sz="3600" dirty="0">
                <a:solidFill>
                  <a:srgbClr val="282B2A"/>
                </a:solidFill>
                <a:latin typeface="Arial"/>
                <a:cs typeface="Arial"/>
              </a:rPr>
              <a:t>cy</a:t>
            </a:r>
            <a:r>
              <a:rPr sz="3600" spc="105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282B2A"/>
                </a:solidFill>
                <a:latin typeface="Arial"/>
                <a:cs typeface="Arial"/>
              </a:rPr>
              <a:t>Caut</a:t>
            </a:r>
            <a:r>
              <a:rPr sz="3600" spc="45" dirty="0">
                <a:solidFill>
                  <a:srgbClr val="282B2A"/>
                </a:solidFill>
                <a:latin typeface="Arial"/>
                <a:cs typeface="Arial"/>
              </a:rPr>
              <a:t>i</a:t>
            </a:r>
            <a:r>
              <a:rPr sz="3600" dirty="0">
                <a:solidFill>
                  <a:srgbClr val="282B2A"/>
                </a:solidFill>
                <a:latin typeface="Arial"/>
                <a:cs typeface="Arial"/>
              </a:rPr>
              <a:t>ons</a:t>
            </a:r>
            <a:endParaRPr sz="3600">
              <a:latin typeface="Arial"/>
              <a:cs typeface="Arial"/>
            </a:endParaRPr>
          </a:p>
          <a:p>
            <a:pPr marL="768985" indent="-283210">
              <a:lnSpc>
                <a:spcPct val="100000"/>
              </a:lnSpc>
              <a:spcBef>
                <a:spcPts val="1685"/>
              </a:spcBef>
              <a:buClr>
                <a:srgbClr val="282B2A"/>
              </a:buClr>
              <a:buFont typeface="Arial"/>
              <a:buChar char="•"/>
              <a:tabLst>
                <a:tab pos="778510" algn="l"/>
              </a:tabLst>
            </a:pPr>
            <a:r>
              <a:rPr sz="2300" dirty="0">
                <a:solidFill>
                  <a:srgbClr val="282B2A"/>
                </a:solidFill>
                <a:latin typeface="Arial"/>
                <a:cs typeface="Arial"/>
              </a:rPr>
              <a:t>Month</a:t>
            </a:r>
            <a:r>
              <a:rPr sz="2300" spc="10" dirty="0">
                <a:solidFill>
                  <a:srgbClr val="282B2A"/>
                </a:solidFill>
                <a:latin typeface="Arial"/>
                <a:cs typeface="Arial"/>
              </a:rPr>
              <a:t>l</a:t>
            </a:r>
            <a:r>
              <a:rPr sz="2300" dirty="0">
                <a:solidFill>
                  <a:srgbClr val="282B2A"/>
                </a:solidFill>
                <a:latin typeface="Arial"/>
                <a:cs typeface="Arial"/>
              </a:rPr>
              <a:t>y</a:t>
            </a:r>
            <a:r>
              <a:rPr sz="2300" spc="85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A"/>
                </a:solidFill>
                <a:latin typeface="Arial"/>
                <a:cs typeface="Arial"/>
              </a:rPr>
              <a:t>cost</a:t>
            </a:r>
            <a:r>
              <a:rPr sz="2300" spc="120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A"/>
                </a:solidFill>
                <a:latin typeface="Arial"/>
                <a:cs typeface="Arial"/>
              </a:rPr>
              <a:t>is</a:t>
            </a:r>
            <a:r>
              <a:rPr sz="2300" spc="35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A"/>
                </a:solidFill>
                <a:latin typeface="Arial"/>
                <a:cs typeface="Arial"/>
              </a:rPr>
              <a:t>uncerta</a:t>
            </a:r>
            <a:r>
              <a:rPr sz="2300" spc="125" dirty="0">
                <a:solidFill>
                  <a:srgbClr val="282B2A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srgbClr val="282B2A"/>
                </a:solidFill>
                <a:latin typeface="Arial"/>
                <a:cs typeface="Arial"/>
              </a:rPr>
              <a:t>n</a:t>
            </a:r>
            <a:r>
              <a:rPr sz="2300" spc="-25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A"/>
                </a:solidFill>
                <a:latin typeface="Arial"/>
                <a:cs typeface="Arial"/>
              </a:rPr>
              <a:t>at</a:t>
            </a:r>
            <a:r>
              <a:rPr sz="2300" spc="50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A"/>
                </a:solidFill>
                <a:latin typeface="Arial"/>
                <a:cs typeface="Arial"/>
              </a:rPr>
              <a:t>this</a:t>
            </a:r>
            <a:r>
              <a:rPr sz="2300" spc="130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A"/>
                </a:solidFill>
                <a:latin typeface="Arial"/>
                <a:cs typeface="Arial"/>
              </a:rPr>
              <a:t>t</a:t>
            </a:r>
            <a:r>
              <a:rPr sz="2300" spc="75" dirty="0">
                <a:solidFill>
                  <a:srgbClr val="282B2A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srgbClr val="282B2A"/>
                </a:solidFill>
                <a:latin typeface="Arial"/>
                <a:cs typeface="Arial"/>
              </a:rPr>
              <a:t>me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1"/>
              </a:spcBef>
              <a:buClr>
                <a:srgbClr val="282B2A"/>
              </a:buClr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768985" marR="666750" indent="-287655">
              <a:lnSpc>
                <a:spcPts val="2590"/>
              </a:lnSpc>
              <a:buClr>
                <a:srgbClr val="282B2A"/>
              </a:buClr>
              <a:buFont typeface="Arial"/>
              <a:buChar char="•"/>
              <a:tabLst>
                <a:tab pos="774065" algn="l"/>
              </a:tabLst>
            </a:pPr>
            <a:r>
              <a:rPr sz="2300" dirty="0">
                <a:solidFill>
                  <a:srgbClr val="282B2A"/>
                </a:solidFill>
                <a:latin typeface="Arial"/>
                <a:cs typeface="Arial"/>
              </a:rPr>
              <a:t>Ownership</a:t>
            </a:r>
            <a:r>
              <a:rPr sz="2300" spc="150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82B2A"/>
                </a:solidFill>
                <a:latin typeface="Arial"/>
                <a:cs typeface="Arial"/>
              </a:rPr>
              <a:t>I</a:t>
            </a:r>
            <a:r>
              <a:rPr sz="2400" i="1" spc="45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A"/>
                </a:solidFill>
                <a:latin typeface="Arial"/>
                <a:cs typeface="Arial"/>
              </a:rPr>
              <a:t>maintenance</a:t>
            </a:r>
            <a:r>
              <a:rPr sz="2300" spc="290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A"/>
                </a:solidFill>
                <a:latin typeface="Arial"/>
                <a:cs typeface="Arial"/>
              </a:rPr>
              <a:t>commitment</a:t>
            </a:r>
            <a:r>
              <a:rPr sz="2300" spc="245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A"/>
                </a:solidFill>
                <a:latin typeface="Arial"/>
                <a:cs typeface="Arial"/>
              </a:rPr>
              <a:t>after</a:t>
            </a:r>
            <a:r>
              <a:rPr sz="2300" spc="15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A"/>
                </a:solidFill>
                <a:latin typeface="Arial"/>
                <a:cs typeface="Arial"/>
              </a:rPr>
              <a:t>ten years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"/>
              </a:spcBef>
              <a:buClr>
                <a:srgbClr val="282B2A"/>
              </a:buClr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777875" indent="-300990">
              <a:lnSpc>
                <a:spcPct val="100000"/>
              </a:lnSpc>
              <a:buClr>
                <a:srgbClr val="282B2A"/>
              </a:buClr>
              <a:buFont typeface="Arial"/>
              <a:buChar char="•"/>
              <a:tabLst>
                <a:tab pos="778510" algn="l"/>
              </a:tabLst>
            </a:pPr>
            <a:r>
              <a:rPr sz="2300" dirty="0">
                <a:solidFill>
                  <a:srgbClr val="282B2A"/>
                </a:solidFill>
                <a:latin typeface="Arial"/>
                <a:cs typeface="Arial"/>
              </a:rPr>
              <a:t>Upgrade</a:t>
            </a:r>
            <a:r>
              <a:rPr sz="2300" spc="10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A"/>
                </a:solidFill>
                <a:latin typeface="Arial"/>
                <a:cs typeface="Arial"/>
              </a:rPr>
              <a:t>costs</a:t>
            </a:r>
            <a:r>
              <a:rPr sz="2300" spc="50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A"/>
                </a:solidFill>
                <a:latin typeface="Arial"/>
                <a:cs typeface="Arial"/>
              </a:rPr>
              <a:t>due</a:t>
            </a:r>
            <a:r>
              <a:rPr sz="2300" spc="40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A"/>
                </a:solidFill>
                <a:latin typeface="Arial"/>
                <a:cs typeface="Arial"/>
              </a:rPr>
              <a:t>to</a:t>
            </a:r>
            <a:r>
              <a:rPr sz="2300" spc="25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A"/>
                </a:solidFill>
                <a:latin typeface="Arial"/>
                <a:cs typeface="Arial"/>
              </a:rPr>
              <a:t>technology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"/>
              </a:spcBef>
              <a:buClr>
                <a:srgbClr val="282B2A"/>
              </a:buClr>
              <a:buFont typeface="Arial"/>
              <a:buChar char="•"/>
            </a:pPr>
            <a:endParaRPr sz="3050">
              <a:latin typeface="Times New Roman"/>
              <a:cs typeface="Times New Roman"/>
            </a:endParaRPr>
          </a:p>
          <a:p>
            <a:pPr marL="768985" indent="-292100">
              <a:lnSpc>
                <a:spcPct val="100000"/>
              </a:lnSpc>
              <a:buClr>
                <a:srgbClr val="282B2A"/>
              </a:buClr>
              <a:buFont typeface="Arial"/>
              <a:buChar char="•"/>
              <a:tabLst>
                <a:tab pos="768985" algn="l"/>
              </a:tabLst>
            </a:pPr>
            <a:r>
              <a:rPr sz="2300" dirty="0">
                <a:solidFill>
                  <a:srgbClr val="282B2A"/>
                </a:solidFill>
                <a:latin typeface="Arial"/>
                <a:cs typeface="Arial"/>
              </a:rPr>
              <a:t>Site</a:t>
            </a:r>
            <a:r>
              <a:rPr sz="2300" spc="140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2300" spc="-270" dirty="0">
                <a:solidFill>
                  <a:srgbClr val="282B2A"/>
                </a:solidFill>
                <a:latin typeface="Arial"/>
                <a:cs typeface="Arial"/>
              </a:rPr>
              <a:t>l</a:t>
            </a:r>
            <a:r>
              <a:rPr sz="2300" dirty="0">
                <a:solidFill>
                  <a:srgbClr val="282B2A"/>
                </a:solidFill>
                <a:latin typeface="Arial"/>
                <a:cs typeface="Arial"/>
              </a:rPr>
              <a:t>ease</a:t>
            </a:r>
            <a:r>
              <a:rPr sz="2300" spc="114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A"/>
                </a:solidFill>
                <a:latin typeface="Arial"/>
                <a:cs typeface="Arial"/>
              </a:rPr>
              <a:t>costs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"/>
              </a:spcBef>
              <a:buClr>
                <a:srgbClr val="282B2A"/>
              </a:buClr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773430" marR="601980" indent="-296545">
              <a:lnSpc>
                <a:spcPts val="2550"/>
              </a:lnSpc>
              <a:buClr>
                <a:srgbClr val="282B2A"/>
              </a:buClr>
              <a:buFont typeface="Arial"/>
              <a:buChar char="•"/>
              <a:tabLst>
                <a:tab pos="778510" algn="l"/>
              </a:tabLst>
            </a:pPr>
            <a:r>
              <a:rPr sz="2300" dirty="0">
                <a:solidFill>
                  <a:srgbClr val="363B3B"/>
                </a:solidFill>
                <a:latin typeface="Arial"/>
                <a:cs typeface="Arial"/>
              </a:rPr>
              <a:t>L</a:t>
            </a:r>
            <a:r>
              <a:rPr sz="2300" spc="-100" dirty="0">
                <a:solidFill>
                  <a:srgbClr val="363B3B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srgbClr val="363B3B"/>
                </a:solidFill>
                <a:latin typeface="Arial"/>
                <a:cs typeface="Arial"/>
              </a:rPr>
              <a:t>m</a:t>
            </a:r>
            <a:r>
              <a:rPr sz="2300" spc="-130" dirty="0">
                <a:solidFill>
                  <a:srgbClr val="363B3B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srgbClr val="363B3B"/>
                </a:solidFill>
                <a:latin typeface="Arial"/>
                <a:cs typeface="Arial"/>
              </a:rPr>
              <a:t>ted</a:t>
            </a:r>
            <a:r>
              <a:rPr sz="2300" spc="140" dirty="0">
                <a:solidFill>
                  <a:srgbClr val="363B3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63B3B"/>
                </a:solidFill>
                <a:latin typeface="Arial"/>
                <a:cs typeface="Arial"/>
              </a:rPr>
              <a:t>bandwidth</a:t>
            </a:r>
            <a:r>
              <a:rPr sz="2300" spc="95" dirty="0">
                <a:solidFill>
                  <a:srgbClr val="363B3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63B3B"/>
                </a:solidFill>
                <a:latin typeface="Arial"/>
                <a:cs typeface="Arial"/>
              </a:rPr>
              <a:t>-</a:t>
            </a:r>
            <a:r>
              <a:rPr sz="2300" spc="-140" dirty="0">
                <a:solidFill>
                  <a:srgbClr val="363B3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63B3B"/>
                </a:solidFill>
                <a:latin typeface="Arial"/>
                <a:cs typeface="Arial"/>
              </a:rPr>
              <a:t>Some</a:t>
            </a:r>
            <a:r>
              <a:rPr sz="2300" spc="50" dirty="0">
                <a:solidFill>
                  <a:srgbClr val="363B3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63B3B"/>
                </a:solidFill>
                <a:latin typeface="Arial"/>
                <a:cs typeface="Arial"/>
              </a:rPr>
              <a:t>applications </a:t>
            </a:r>
            <a:r>
              <a:rPr sz="2300" spc="-300" dirty="0">
                <a:solidFill>
                  <a:srgbClr val="363B3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63B3B"/>
                </a:solidFill>
                <a:latin typeface="Arial"/>
                <a:cs typeface="Arial"/>
              </a:rPr>
              <a:t>may</a:t>
            </a:r>
            <a:r>
              <a:rPr sz="2300" spc="95" dirty="0">
                <a:solidFill>
                  <a:srgbClr val="363B3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63B3B"/>
                </a:solidFill>
                <a:latin typeface="Arial"/>
                <a:cs typeface="Arial"/>
              </a:rPr>
              <a:t>not </a:t>
            </a:r>
            <a:r>
              <a:rPr sz="2300" dirty="0">
                <a:solidFill>
                  <a:srgbClr val="282B2A"/>
                </a:solidFill>
                <a:latin typeface="Arial"/>
                <a:cs typeface="Arial"/>
              </a:rPr>
              <a:t>be</a:t>
            </a:r>
            <a:r>
              <a:rPr sz="2300" spc="-30" dirty="0">
                <a:solidFill>
                  <a:srgbClr val="282B2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82B2A"/>
                </a:solidFill>
                <a:latin typeface="Arial"/>
                <a:cs typeface="Arial"/>
              </a:rPr>
              <a:t>a</a:t>
            </a:r>
            <a:r>
              <a:rPr sz="2300" spc="95" dirty="0">
                <a:solidFill>
                  <a:srgbClr val="282B2A"/>
                </a:solidFill>
                <a:latin typeface="Arial"/>
                <a:cs typeface="Arial"/>
              </a:rPr>
              <a:t>l</a:t>
            </a:r>
            <a:r>
              <a:rPr sz="2300" spc="-215" dirty="0">
                <a:solidFill>
                  <a:srgbClr val="282B2A"/>
                </a:solidFill>
                <a:latin typeface="Arial"/>
                <a:cs typeface="Arial"/>
              </a:rPr>
              <a:t>l</a:t>
            </a:r>
            <a:r>
              <a:rPr sz="2300" dirty="0">
                <a:solidFill>
                  <a:srgbClr val="282B2A"/>
                </a:solidFill>
                <a:latin typeface="Arial"/>
                <a:cs typeface="Arial"/>
              </a:rPr>
              <a:t>owed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944" y="10017252"/>
            <a:ext cx="7073265" cy="0"/>
          </a:xfrm>
          <a:custGeom>
            <a:avLst/>
            <a:gdLst/>
            <a:ahLst/>
            <a:cxnLst/>
            <a:rect l="l" t="t" r="r" b="b"/>
            <a:pathLst>
              <a:path w="7073265">
                <a:moveTo>
                  <a:pt x="7072883" y="0"/>
                </a:moveTo>
                <a:lnTo>
                  <a:pt x="0" y="0"/>
                </a:lnTo>
              </a:path>
            </a:pathLst>
          </a:custGeom>
          <a:ln w="4572">
            <a:solidFill>
              <a:srgbClr val="808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7552" y="9004554"/>
            <a:ext cx="6035040" cy="0"/>
          </a:xfrm>
          <a:custGeom>
            <a:avLst/>
            <a:gdLst/>
            <a:ahLst/>
            <a:cxnLst/>
            <a:rect l="l" t="t" r="r" b="b"/>
            <a:pathLst>
              <a:path w="6035040">
                <a:moveTo>
                  <a:pt x="6035040" y="0"/>
                </a:moveTo>
                <a:lnTo>
                  <a:pt x="0" y="0"/>
                </a:lnTo>
              </a:path>
            </a:pathLst>
          </a:custGeom>
          <a:ln w="4572">
            <a:solidFill>
              <a:srgbClr val="282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8116" y="909827"/>
            <a:ext cx="0" cy="7059295"/>
          </a:xfrm>
          <a:custGeom>
            <a:avLst/>
            <a:gdLst/>
            <a:ahLst/>
            <a:cxnLst/>
            <a:rect l="l" t="t" r="r" b="b"/>
            <a:pathLst>
              <a:path h="7059295">
                <a:moveTo>
                  <a:pt x="0" y="7059168"/>
                </a:moveTo>
                <a:lnTo>
                  <a:pt x="0" y="0"/>
                </a:lnTo>
              </a:path>
            </a:pathLst>
          </a:custGeom>
          <a:ln w="9144">
            <a:solidFill>
              <a:srgbClr val="38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3544" y="921258"/>
            <a:ext cx="6108700" cy="0"/>
          </a:xfrm>
          <a:custGeom>
            <a:avLst/>
            <a:gdLst/>
            <a:ahLst/>
            <a:cxnLst/>
            <a:rect l="l" t="t" r="r" b="b"/>
            <a:pathLst>
              <a:path w="6108700">
                <a:moveTo>
                  <a:pt x="6108191" y="0"/>
                </a:moveTo>
                <a:lnTo>
                  <a:pt x="0" y="0"/>
                </a:lnTo>
              </a:path>
            </a:pathLst>
          </a:custGeom>
          <a:ln w="13716">
            <a:solidFill>
              <a:srgbClr val="1C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22592" y="918972"/>
            <a:ext cx="0" cy="8092440"/>
          </a:xfrm>
          <a:custGeom>
            <a:avLst/>
            <a:gdLst/>
            <a:ahLst/>
            <a:cxnLst/>
            <a:rect l="l" t="t" r="r" b="b"/>
            <a:pathLst>
              <a:path h="8092440">
                <a:moveTo>
                  <a:pt x="0" y="8092440"/>
                </a:moveTo>
                <a:lnTo>
                  <a:pt x="0" y="0"/>
                </a:lnTo>
              </a:path>
            </a:pathLst>
          </a:custGeom>
          <a:ln w="13716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0161" y="8939235"/>
            <a:ext cx="171450" cy="5835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2A2D2B"/>
                </a:solidFill>
                <a:latin typeface="Arial"/>
                <a:cs typeface="Arial"/>
              </a:rPr>
              <a:t>Slide</a:t>
            </a:r>
            <a:r>
              <a:rPr sz="1150" spc="4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A2D2B"/>
                </a:solidFill>
                <a:latin typeface="Arial"/>
                <a:cs typeface="Arial"/>
              </a:rPr>
              <a:t>23</a:t>
            </a:r>
            <a:endParaRPr sz="11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85041" y="3160902"/>
            <a:ext cx="1045210" cy="50590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470660">
              <a:lnSpc>
                <a:spcPct val="100000"/>
              </a:lnSpc>
            </a:pPr>
            <a:r>
              <a:rPr sz="3700" dirty="0">
                <a:solidFill>
                  <a:srgbClr val="2A2D2B"/>
                </a:solidFill>
                <a:latin typeface="Arial"/>
                <a:cs typeface="Arial"/>
              </a:rPr>
              <a:t>Costs</a:t>
            </a:r>
            <a:r>
              <a:rPr sz="3700" spc="1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2A2D2B"/>
                </a:solidFill>
                <a:latin typeface="Arial"/>
                <a:cs typeface="Arial"/>
              </a:rPr>
              <a:t>to</a:t>
            </a:r>
            <a:r>
              <a:rPr sz="3700" spc="5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2A2D2B"/>
                </a:solidFill>
                <a:latin typeface="Arial"/>
                <a:cs typeface="Arial"/>
              </a:rPr>
              <a:t>Age</a:t>
            </a:r>
            <a:r>
              <a:rPr sz="3700" spc="245" dirty="0">
                <a:solidFill>
                  <a:srgbClr val="2A2D2B"/>
                </a:solidFill>
                <a:latin typeface="Arial"/>
                <a:cs typeface="Arial"/>
              </a:rPr>
              <a:t>n</a:t>
            </a:r>
            <a:r>
              <a:rPr sz="3700" dirty="0">
                <a:solidFill>
                  <a:srgbClr val="2A2D2B"/>
                </a:solidFill>
                <a:latin typeface="Arial"/>
                <a:cs typeface="Arial"/>
              </a:rPr>
              <a:t>cy</a:t>
            </a:r>
            <a:endParaRPr sz="3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2400" dirty="0">
                <a:solidFill>
                  <a:srgbClr val="2A2D2B"/>
                </a:solidFill>
                <a:latin typeface="Arial"/>
                <a:cs typeface="Arial"/>
              </a:rPr>
              <a:t>Site</a:t>
            </a:r>
            <a:r>
              <a:rPr sz="2400" spc="9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D2B"/>
                </a:solidFill>
                <a:latin typeface="Arial"/>
                <a:cs typeface="Arial"/>
              </a:rPr>
              <a:t>upgrades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99468" y="8381644"/>
            <a:ext cx="330200" cy="1397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D2B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58420" y="8379815"/>
            <a:ext cx="330200" cy="1460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D2B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58420" y="5338399"/>
            <a:ext cx="330200" cy="28860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D2B"/>
                </a:solidFill>
                <a:latin typeface="Arial"/>
                <a:cs typeface="Arial"/>
              </a:rPr>
              <a:t>On-going</a:t>
            </a:r>
            <a:r>
              <a:rPr sz="2400" spc="21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D2B"/>
                </a:solidFill>
                <a:latin typeface="Arial"/>
                <a:cs typeface="Arial"/>
              </a:rPr>
              <a:t>s</a:t>
            </a:r>
            <a:r>
              <a:rPr sz="2400" spc="-80" dirty="0">
                <a:solidFill>
                  <a:srgbClr val="2A2D2B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2A2D2B"/>
                </a:solidFill>
                <a:latin typeface="Arial"/>
                <a:cs typeface="Arial"/>
              </a:rPr>
              <a:t>te</a:t>
            </a:r>
            <a:r>
              <a:rPr sz="2400" spc="13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D2B"/>
                </a:solidFill>
                <a:latin typeface="Arial"/>
                <a:cs typeface="Arial"/>
              </a:rPr>
              <a:t>leases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17372" y="8386216"/>
            <a:ext cx="330200" cy="1397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D2B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17372" y="5010333"/>
            <a:ext cx="330200" cy="32137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D2B"/>
                </a:solidFill>
                <a:latin typeface="Arial"/>
                <a:cs typeface="Arial"/>
              </a:rPr>
              <a:t>On-going</a:t>
            </a:r>
            <a:r>
              <a:rPr sz="2400" spc="28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D2B"/>
                </a:solidFill>
                <a:latin typeface="Arial"/>
                <a:cs typeface="Arial"/>
              </a:rPr>
              <a:t>PG&amp;E</a:t>
            </a:r>
            <a:r>
              <a:rPr sz="2400" spc="9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D2B"/>
                </a:solidFill>
                <a:latin typeface="Arial"/>
                <a:cs typeface="Arial"/>
              </a:rPr>
              <a:t>power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76323" y="8386216"/>
            <a:ext cx="330200" cy="1397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D2B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76323" y="4724769"/>
            <a:ext cx="330200" cy="34905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D2B"/>
                </a:solidFill>
                <a:latin typeface="Arial"/>
                <a:cs typeface="Arial"/>
              </a:rPr>
              <a:t>New</a:t>
            </a:r>
            <a:r>
              <a:rPr sz="2400" spc="2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D2B"/>
                </a:solidFill>
                <a:latin typeface="Arial"/>
                <a:cs typeface="Arial"/>
              </a:rPr>
              <a:t>modems</a:t>
            </a:r>
            <a:r>
              <a:rPr sz="2400" spc="204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D2B"/>
                </a:solidFill>
                <a:latin typeface="Arial"/>
                <a:cs typeface="Arial"/>
              </a:rPr>
              <a:t>in</a:t>
            </a:r>
            <a:r>
              <a:rPr sz="2400" spc="-3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D2B"/>
                </a:solidFill>
                <a:latin typeface="Arial"/>
                <a:cs typeface="Arial"/>
              </a:rPr>
              <a:t>veh</a:t>
            </a:r>
            <a:r>
              <a:rPr sz="2400" spc="90" dirty="0">
                <a:solidFill>
                  <a:srgbClr val="2A2D2B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2A2D2B"/>
                </a:solidFill>
                <a:latin typeface="Arial"/>
                <a:cs typeface="Arial"/>
              </a:rPr>
              <a:t>c</a:t>
            </a:r>
            <a:r>
              <a:rPr sz="2400" spc="-40" dirty="0">
                <a:solidFill>
                  <a:srgbClr val="2A2D2B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2A2D2B"/>
                </a:solidFill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35276" y="8386216"/>
            <a:ext cx="330200" cy="1397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D2B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35276" y="4117443"/>
            <a:ext cx="330200" cy="409765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D2B"/>
                </a:solidFill>
                <a:latin typeface="Arial"/>
                <a:cs typeface="Arial"/>
              </a:rPr>
              <a:t>New</a:t>
            </a:r>
            <a:r>
              <a:rPr sz="2400" spc="-12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D2B"/>
                </a:solidFill>
                <a:latin typeface="Arial"/>
                <a:cs typeface="Arial"/>
              </a:rPr>
              <a:t>vehic</a:t>
            </a:r>
            <a:r>
              <a:rPr sz="2400" spc="85" dirty="0">
                <a:solidFill>
                  <a:srgbClr val="2A2D2B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2A2D2B"/>
                </a:solidFill>
                <a:latin typeface="Arial"/>
                <a:cs typeface="Arial"/>
              </a:rPr>
              <a:t>e</a:t>
            </a:r>
            <a:r>
              <a:rPr sz="2400" spc="12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D2B"/>
                </a:solidFill>
                <a:latin typeface="Arial"/>
                <a:cs typeface="Arial"/>
              </a:rPr>
              <a:t>insta</a:t>
            </a:r>
            <a:r>
              <a:rPr sz="2400" spc="45" dirty="0">
                <a:solidFill>
                  <a:srgbClr val="2A2D2B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2A2D2B"/>
                </a:solidFill>
                <a:latin typeface="Arial"/>
                <a:cs typeface="Arial"/>
              </a:rPr>
              <a:t>lat</a:t>
            </a:r>
            <a:r>
              <a:rPr sz="2400" spc="-75" dirty="0">
                <a:solidFill>
                  <a:srgbClr val="2A2D2B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2A2D2B"/>
                </a:solidFill>
                <a:latin typeface="Arial"/>
                <a:cs typeface="Arial"/>
              </a:rPr>
              <a:t>on</a:t>
            </a:r>
            <a:r>
              <a:rPr sz="2400" spc="5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D2B"/>
                </a:solidFill>
                <a:latin typeface="Arial"/>
                <a:cs typeface="Arial"/>
              </a:rPr>
              <a:t>costs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89656" y="8386216"/>
            <a:ext cx="330200" cy="1397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D2B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89656" y="4556355"/>
            <a:ext cx="330200" cy="3686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63064" algn="l"/>
              </a:tabLst>
            </a:pPr>
            <a:r>
              <a:rPr sz="2400" dirty="0">
                <a:solidFill>
                  <a:srgbClr val="2A2D2B"/>
                </a:solidFill>
                <a:latin typeface="Arial"/>
                <a:cs typeface="Arial"/>
              </a:rPr>
              <a:t>Application	interface</a:t>
            </a:r>
            <a:r>
              <a:rPr sz="2400" spc="15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A2D2B"/>
                </a:solidFill>
                <a:latin typeface="Arial"/>
                <a:cs typeface="Arial"/>
              </a:rPr>
              <a:t>costs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27148" y="2253996"/>
            <a:ext cx="3209544" cy="47457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27148" y="3255264"/>
            <a:ext cx="480059" cy="146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9263" y="10026395"/>
            <a:ext cx="6689090" cy="0"/>
          </a:xfrm>
          <a:custGeom>
            <a:avLst/>
            <a:gdLst/>
            <a:ahLst/>
            <a:cxnLst/>
            <a:rect l="l" t="t" r="r" b="b"/>
            <a:pathLst>
              <a:path w="6689090">
                <a:moveTo>
                  <a:pt x="6688836" y="0"/>
                </a:moveTo>
                <a:lnTo>
                  <a:pt x="0" y="0"/>
                </a:lnTo>
              </a:path>
            </a:pathLst>
          </a:custGeom>
          <a:ln w="4572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832" y="1211580"/>
            <a:ext cx="0" cy="7520940"/>
          </a:xfrm>
          <a:custGeom>
            <a:avLst/>
            <a:gdLst/>
            <a:ahLst/>
            <a:cxnLst/>
            <a:rect l="l" t="t" r="r" b="b"/>
            <a:pathLst>
              <a:path h="7520940">
                <a:moveTo>
                  <a:pt x="0" y="7520940"/>
                </a:moveTo>
                <a:lnTo>
                  <a:pt x="0" y="0"/>
                </a:lnTo>
              </a:path>
            </a:pathLst>
          </a:custGeom>
          <a:ln w="4572">
            <a:solidFill>
              <a:srgbClr val="3B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26463" y="8737092"/>
            <a:ext cx="5180330" cy="0"/>
          </a:xfrm>
          <a:custGeom>
            <a:avLst/>
            <a:gdLst/>
            <a:ahLst/>
            <a:cxnLst/>
            <a:rect l="l" t="t" r="r" b="b"/>
            <a:pathLst>
              <a:path w="5180330">
                <a:moveTo>
                  <a:pt x="5180076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2F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40279" y="6990588"/>
            <a:ext cx="0" cy="635635"/>
          </a:xfrm>
          <a:custGeom>
            <a:avLst/>
            <a:gdLst/>
            <a:ahLst/>
            <a:cxnLst/>
            <a:rect l="l" t="t" r="r" b="b"/>
            <a:pathLst>
              <a:path h="635634">
                <a:moveTo>
                  <a:pt x="0" y="635507"/>
                </a:moveTo>
                <a:lnTo>
                  <a:pt x="0" y="0"/>
                </a:lnTo>
              </a:path>
            </a:pathLst>
          </a:custGeom>
          <a:ln w="13716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45435" y="7904988"/>
            <a:ext cx="3173095" cy="0"/>
          </a:xfrm>
          <a:custGeom>
            <a:avLst/>
            <a:gdLst/>
            <a:ahLst/>
            <a:cxnLst/>
            <a:rect l="l" t="t" r="r" b="b"/>
            <a:pathLst>
              <a:path w="3173095">
                <a:moveTo>
                  <a:pt x="3172967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1F23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2688" y="1218438"/>
            <a:ext cx="5674360" cy="0"/>
          </a:xfrm>
          <a:custGeom>
            <a:avLst/>
            <a:gdLst/>
            <a:ahLst/>
            <a:cxnLst/>
            <a:rect l="l" t="t" r="r" b="b"/>
            <a:pathLst>
              <a:path w="5674359">
                <a:moveTo>
                  <a:pt x="5673852" y="0"/>
                </a:moveTo>
                <a:lnTo>
                  <a:pt x="0" y="0"/>
                </a:lnTo>
              </a:path>
            </a:pathLst>
          </a:custGeom>
          <a:ln w="13716">
            <a:solidFill>
              <a:srgbClr val="2323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45435" y="2279142"/>
            <a:ext cx="1184275" cy="0"/>
          </a:xfrm>
          <a:custGeom>
            <a:avLst/>
            <a:gdLst/>
            <a:ahLst/>
            <a:cxnLst/>
            <a:rect l="l" t="t" r="r" b="b"/>
            <a:pathLst>
              <a:path w="1184275">
                <a:moveTo>
                  <a:pt x="118414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13832" y="6432803"/>
            <a:ext cx="0" cy="1481455"/>
          </a:xfrm>
          <a:custGeom>
            <a:avLst/>
            <a:gdLst/>
            <a:ahLst/>
            <a:cxnLst/>
            <a:rect l="l" t="t" r="r" b="b"/>
            <a:pathLst>
              <a:path h="1481454">
                <a:moveTo>
                  <a:pt x="0" y="1481328"/>
                </a:moveTo>
                <a:lnTo>
                  <a:pt x="0" y="0"/>
                </a:lnTo>
              </a:path>
            </a:pathLst>
          </a:custGeom>
          <a:ln w="9144">
            <a:solidFill>
              <a:srgbClr val="282F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08726" y="2272283"/>
            <a:ext cx="0" cy="5637530"/>
          </a:xfrm>
          <a:custGeom>
            <a:avLst/>
            <a:gdLst/>
            <a:ahLst/>
            <a:cxnLst/>
            <a:rect l="l" t="t" r="r" b="b"/>
            <a:pathLst>
              <a:path h="5637530">
                <a:moveTo>
                  <a:pt x="0" y="5637276"/>
                </a:moveTo>
                <a:lnTo>
                  <a:pt x="0" y="0"/>
                </a:lnTo>
              </a:path>
            </a:pathLst>
          </a:custGeom>
          <a:ln w="9144">
            <a:solidFill>
              <a:srgbClr val="4F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99681" y="1207008"/>
            <a:ext cx="0" cy="7534909"/>
          </a:xfrm>
          <a:custGeom>
            <a:avLst/>
            <a:gdLst/>
            <a:ahLst/>
            <a:cxnLst/>
            <a:rect l="l" t="t" r="r" b="b"/>
            <a:pathLst>
              <a:path h="7534909">
                <a:moveTo>
                  <a:pt x="0" y="7534656"/>
                </a:moveTo>
                <a:lnTo>
                  <a:pt x="0" y="0"/>
                </a:lnTo>
              </a:path>
            </a:pathLst>
          </a:custGeom>
          <a:ln w="13716">
            <a:solidFill>
              <a:srgbClr val="282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13021" y="8953852"/>
            <a:ext cx="171450" cy="5689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262828"/>
                </a:solidFill>
                <a:latin typeface="Arial"/>
                <a:cs typeface="Arial"/>
              </a:rPr>
              <a:t>S</a:t>
            </a:r>
            <a:r>
              <a:rPr sz="1150" spc="-45" dirty="0">
                <a:solidFill>
                  <a:srgbClr val="262828"/>
                </a:solidFill>
                <a:latin typeface="Arial"/>
                <a:cs typeface="Arial"/>
              </a:rPr>
              <a:t>l</a:t>
            </a:r>
            <a:r>
              <a:rPr sz="1150" dirty="0">
                <a:solidFill>
                  <a:srgbClr val="262828"/>
                </a:solidFill>
                <a:latin typeface="Arial"/>
                <a:cs typeface="Arial"/>
              </a:rPr>
              <a:t>ide</a:t>
            </a:r>
            <a:r>
              <a:rPr sz="1150" spc="35" dirty="0">
                <a:solidFill>
                  <a:srgbClr val="262828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62828"/>
                </a:solidFill>
                <a:latin typeface="Arial"/>
                <a:cs typeface="Arial"/>
              </a:rPr>
              <a:t>24</a:t>
            </a:r>
            <a:endParaRPr sz="11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65775" y="6872723"/>
            <a:ext cx="247650" cy="10134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solidFill>
                  <a:srgbClr val="262828"/>
                </a:solidFill>
                <a:latin typeface="Arial"/>
                <a:cs typeface="Arial"/>
              </a:rPr>
              <a:t>G</a:t>
            </a:r>
            <a:r>
              <a:rPr sz="1750" spc="-245" dirty="0">
                <a:solidFill>
                  <a:srgbClr val="262828"/>
                </a:solidFill>
                <a:latin typeface="Arial"/>
                <a:cs typeface="Arial"/>
              </a:rPr>
              <a:t> </a:t>
            </a:r>
            <a:r>
              <a:rPr sz="600" i="1" dirty="0">
                <a:solidFill>
                  <a:srgbClr val="262828"/>
                </a:solidFill>
                <a:latin typeface="Arial"/>
                <a:cs typeface="Arial"/>
              </a:rPr>
              <a:t>MOT</a:t>
            </a:r>
            <a:r>
              <a:rPr sz="600" i="1" spc="-55" dirty="0">
                <a:solidFill>
                  <a:srgbClr val="262828"/>
                </a:solidFill>
                <a:latin typeface="Arial"/>
                <a:cs typeface="Arial"/>
              </a:rPr>
              <a:t>O</a:t>
            </a:r>
            <a:r>
              <a:rPr sz="600" i="1" dirty="0">
                <a:solidFill>
                  <a:srgbClr val="262828"/>
                </a:solidFill>
                <a:latin typeface="Arial"/>
                <a:cs typeface="Arial"/>
              </a:rPr>
              <a:t>ROLA</a:t>
            </a:r>
            <a:endParaRPr sz="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61320" y="7454058"/>
            <a:ext cx="76200" cy="41338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i="1" dirty="0">
                <a:solidFill>
                  <a:srgbClr val="4687AF"/>
                </a:solidFill>
                <a:latin typeface="Arial"/>
                <a:cs typeface="Arial"/>
              </a:rPr>
              <a:t>ht:.fic</a:t>
            </a:r>
            <a:r>
              <a:rPr sz="400" i="1" spc="5" dirty="0">
                <a:solidFill>
                  <a:srgbClr val="4687AF"/>
                </a:solidFill>
                <a:latin typeface="Arial"/>
                <a:cs typeface="Arial"/>
              </a:rPr>
              <a:t>O</a:t>
            </a:r>
            <a:r>
              <a:rPr sz="400" i="1" dirty="0">
                <a:solidFill>
                  <a:srgbClr val="4687AF"/>
                </a:solidFill>
                <a:latin typeface="Arial"/>
                <a:cs typeface="Arial"/>
              </a:rPr>
              <a:t>o,.,,</a:t>
            </a:r>
            <a:endParaRPr sz="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59903" y="3325593"/>
            <a:ext cx="793750" cy="32664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dirty="0">
                <a:solidFill>
                  <a:srgbClr val="262828"/>
                </a:solidFill>
                <a:latin typeface="Arial"/>
                <a:cs typeface="Arial"/>
              </a:rPr>
              <a:t>Covera</a:t>
            </a:r>
            <a:r>
              <a:rPr sz="3500" spc="80" dirty="0">
                <a:solidFill>
                  <a:srgbClr val="262828"/>
                </a:solidFill>
                <a:latin typeface="Arial"/>
                <a:cs typeface="Arial"/>
              </a:rPr>
              <a:t>g</a:t>
            </a:r>
            <a:r>
              <a:rPr sz="3500" dirty="0">
                <a:solidFill>
                  <a:srgbClr val="262828"/>
                </a:solidFill>
                <a:latin typeface="Arial"/>
                <a:cs typeface="Arial"/>
              </a:rPr>
              <a:t>e</a:t>
            </a:r>
            <a:r>
              <a:rPr sz="3500" spc="95" dirty="0">
                <a:solidFill>
                  <a:srgbClr val="262828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262828"/>
                </a:solidFill>
                <a:latin typeface="Arial"/>
                <a:cs typeface="Arial"/>
              </a:rPr>
              <a:t>Maps</a:t>
            </a:r>
            <a:endParaRPr sz="3500">
              <a:latin typeface="Arial"/>
              <a:cs typeface="Arial"/>
            </a:endParaRPr>
          </a:p>
          <a:p>
            <a:pPr marR="280035" algn="ctr">
              <a:lnSpc>
                <a:spcPct val="100000"/>
              </a:lnSpc>
              <a:spcBef>
                <a:spcPts val="1560"/>
              </a:spcBef>
            </a:pPr>
            <a:r>
              <a:rPr sz="800" dirty="0">
                <a:solidFill>
                  <a:srgbClr val="262828"/>
                </a:solidFill>
                <a:latin typeface="Arial"/>
                <a:cs typeface="Arial"/>
              </a:rPr>
              <a:t>Marin County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20145" y="2730500"/>
            <a:ext cx="386715" cy="1365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235" dirty="0">
                <a:solidFill>
                  <a:srgbClr val="C3B39A"/>
                </a:solidFill>
                <a:latin typeface="Times New Roman"/>
                <a:cs typeface="Times New Roman"/>
              </a:rPr>
              <a:t>;</a:t>
            </a:r>
            <a:r>
              <a:rPr sz="800" dirty="0">
                <a:solidFill>
                  <a:srgbClr val="828380"/>
                </a:solidFill>
                <a:latin typeface="Times New Roman"/>
                <a:cs typeface="Times New Roman"/>
              </a:rPr>
              <a:t>'</a:t>
            </a:r>
            <a:r>
              <a:rPr sz="800" spc="-175" dirty="0">
                <a:solidFill>
                  <a:srgbClr val="828380"/>
                </a:solidFill>
                <a:latin typeface="Times New Roman"/>
                <a:cs typeface="Times New Roman"/>
              </a:rPr>
              <a:t>t</a:t>
            </a:r>
            <a:r>
              <a:rPr sz="800" dirty="0">
                <a:solidFill>
                  <a:srgbClr val="828380"/>
                </a:solidFill>
                <a:latin typeface="Times New Roman"/>
                <a:cs typeface="Times New Roman"/>
              </a:rPr>
              <a:t>...</a:t>
            </a:r>
            <a:endParaRPr sz="8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  <a:spcBef>
                <a:spcPts val="670"/>
              </a:spcBef>
            </a:pPr>
            <a:r>
              <a:rPr sz="1150" i="1" dirty="0">
                <a:solidFill>
                  <a:srgbClr val="C3B39A"/>
                </a:solidFill>
                <a:latin typeface="Arial"/>
                <a:cs typeface="Arial"/>
              </a:rPr>
              <a:t>I</a:t>
            </a:r>
            <a:endParaRPr sz="11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93702" y="3335508"/>
            <a:ext cx="368935" cy="9112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660"/>
              </a:lnSpc>
            </a:pPr>
            <a:r>
              <a:rPr sz="600" baseline="6944" dirty="0">
                <a:solidFill>
                  <a:srgbClr val="575957"/>
                </a:solidFill>
                <a:latin typeface="Arial"/>
                <a:cs typeface="Arial"/>
              </a:rPr>
              <a:t>Ffo</a:t>
            </a:r>
            <a:r>
              <a:rPr sz="600" spc="-7" baseline="6944" dirty="0">
                <a:solidFill>
                  <a:srgbClr val="575957"/>
                </a:solidFill>
                <a:latin typeface="Arial"/>
                <a:cs typeface="Arial"/>
              </a:rPr>
              <a:t>!</a:t>
            </a:r>
            <a:r>
              <a:rPr sz="600" baseline="6944" dirty="0">
                <a:solidFill>
                  <a:srgbClr val="828380"/>
                </a:solidFill>
                <a:latin typeface="Arial"/>
                <a:cs typeface="Arial"/>
              </a:rPr>
              <a:t>....</a:t>
            </a:r>
            <a:r>
              <a:rPr sz="600" spc="-15" baseline="6944" dirty="0">
                <a:solidFill>
                  <a:srgbClr val="828380"/>
                </a:solidFill>
                <a:latin typeface="Arial"/>
                <a:cs typeface="Arial"/>
              </a:rPr>
              <a:t>.</a:t>
            </a:r>
            <a:r>
              <a:rPr sz="600" spc="-7" baseline="6944" dirty="0">
                <a:solidFill>
                  <a:srgbClr val="575957"/>
                </a:solidFill>
                <a:latin typeface="Times New Roman"/>
                <a:cs typeface="Times New Roman"/>
              </a:rPr>
              <a:t>M</a:t>
            </a:r>
            <a:r>
              <a:rPr sz="1600" spc="-170" dirty="0">
                <a:solidFill>
                  <a:srgbClr val="6E6E6B"/>
                </a:solidFill>
                <a:latin typeface="Times New Roman"/>
                <a:cs typeface="Times New Roman"/>
              </a:rPr>
              <a:t>.</a:t>
            </a:r>
            <a:r>
              <a:rPr sz="600" spc="-52" baseline="6944" dirty="0">
                <a:solidFill>
                  <a:srgbClr val="828380"/>
                </a:solidFill>
                <a:latin typeface="Times New Roman"/>
                <a:cs typeface="Times New Roman"/>
              </a:rPr>
              <a:t>o</a:t>
            </a:r>
            <a:r>
              <a:rPr sz="1600" spc="-170" dirty="0">
                <a:solidFill>
                  <a:srgbClr val="6E6E6B"/>
                </a:solidFill>
                <a:latin typeface="Times New Roman"/>
                <a:cs typeface="Times New Roman"/>
              </a:rPr>
              <a:t>.</a:t>
            </a:r>
            <a:r>
              <a:rPr sz="600" baseline="6944" dirty="0">
                <a:solidFill>
                  <a:srgbClr val="828380"/>
                </a:solidFill>
                <a:latin typeface="Times New Roman"/>
                <a:cs typeface="Times New Roman"/>
              </a:rPr>
              <a:t>t</a:t>
            </a:r>
            <a:r>
              <a:rPr sz="600" spc="-254" baseline="6944" dirty="0">
                <a:solidFill>
                  <a:srgbClr val="828380"/>
                </a:solidFill>
                <a:latin typeface="Times New Roman"/>
                <a:cs typeface="Times New Roman"/>
              </a:rPr>
              <a:t>S</a:t>
            </a:r>
            <a:r>
              <a:rPr sz="1600" spc="-40" dirty="0">
                <a:solidFill>
                  <a:srgbClr val="6E6E6B"/>
                </a:solidFill>
                <a:latin typeface="Times New Roman"/>
                <a:cs typeface="Times New Roman"/>
              </a:rPr>
              <a:t>.</a:t>
            </a:r>
            <a:r>
              <a:rPr sz="600" spc="-247" baseline="6944" dirty="0">
                <a:solidFill>
                  <a:srgbClr val="828380"/>
                </a:solidFill>
                <a:latin typeface="Times New Roman"/>
                <a:cs typeface="Times New Roman"/>
              </a:rPr>
              <a:t>p</a:t>
            </a:r>
            <a:r>
              <a:rPr sz="1600" spc="-40" dirty="0">
                <a:solidFill>
                  <a:srgbClr val="6E6E6B"/>
                </a:solidFill>
                <a:latin typeface="Times New Roman"/>
                <a:cs typeface="Times New Roman"/>
              </a:rPr>
              <a:t>.</a:t>
            </a:r>
            <a:r>
              <a:rPr sz="600" spc="-247" baseline="6944" dirty="0">
                <a:solidFill>
                  <a:srgbClr val="828380"/>
                </a:solidFill>
                <a:latin typeface="Times New Roman"/>
                <a:cs typeface="Times New Roman"/>
              </a:rPr>
              <a:t>1</a:t>
            </a:r>
            <a:r>
              <a:rPr sz="1600" spc="-160" dirty="0">
                <a:solidFill>
                  <a:srgbClr val="6E6E6B"/>
                </a:solidFill>
                <a:latin typeface="Times New Roman"/>
                <a:cs typeface="Times New Roman"/>
              </a:rPr>
              <a:t>.</a:t>
            </a:r>
            <a:r>
              <a:rPr sz="2300" spc="-490" dirty="0">
                <a:solidFill>
                  <a:srgbClr val="828380"/>
                </a:solidFill>
                <a:latin typeface="Times New Roman"/>
                <a:cs typeface="Times New Roman"/>
              </a:rPr>
              <a:t>_</a:t>
            </a:r>
            <a:r>
              <a:rPr sz="600" baseline="6944" dirty="0">
                <a:solidFill>
                  <a:srgbClr val="575957"/>
                </a:solidFill>
                <a:latin typeface="Times New Roman"/>
                <a:cs typeface="Times New Roman"/>
              </a:rPr>
              <a:t>/</a:t>
            </a:r>
            <a:r>
              <a:rPr sz="600" baseline="6944" dirty="0">
                <a:solidFill>
                  <a:srgbClr val="828380"/>
                </a:solidFill>
                <a:latin typeface="Times New Roman"/>
                <a:cs typeface="Times New Roman"/>
              </a:rPr>
              <a:t>":ft£,_...,.ap..._.</a:t>
            </a:r>
            <a:r>
              <a:rPr sz="525" baseline="23809" dirty="0">
                <a:solidFill>
                  <a:srgbClr val="C3B39A"/>
                </a:solidFill>
                <a:latin typeface="Arial"/>
                <a:cs typeface="Arial"/>
              </a:rPr>
              <a:t>.</a:t>
            </a:r>
            <a:r>
              <a:rPr sz="525" spc="-75" baseline="23809" dirty="0">
                <a:solidFill>
                  <a:srgbClr val="C3B39A"/>
                </a:solidFill>
                <a:latin typeface="Arial"/>
                <a:cs typeface="Arial"/>
              </a:rPr>
              <a:t>.</a:t>
            </a:r>
            <a:r>
              <a:rPr sz="675" spc="-97" baseline="6172" dirty="0">
                <a:solidFill>
                  <a:srgbClr val="C3B39A"/>
                </a:solidFill>
                <a:latin typeface="Arial"/>
                <a:cs typeface="Arial"/>
              </a:rPr>
              <a:t>l</a:t>
            </a:r>
            <a:r>
              <a:rPr sz="525" spc="-209" baseline="23809" dirty="0">
                <a:solidFill>
                  <a:srgbClr val="C3B39A"/>
                </a:solidFill>
                <a:latin typeface="Arial"/>
                <a:cs typeface="Arial"/>
              </a:rPr>
              <a:t>.</a:t>
            </a:r>
            <a:r>
              <a:rPr sz="675" baseline="6172" dirty="0">
                <a:solidFill>
                  <a:srgbClr val="C3B39A"/>
                </a:solidFill>
                <a:latin typeface="Arial"/>
                <a:cs typeface="Arial"/>
              </a:rPr>
              <a:t>o</a:t>
            </a:r>
            <a:r>
              <a:rPr sz="675" spc="-127" baseline="6172" dirty="0">
                <a:solidFill>
                  <a:srgbClr val="C3B39A"/>
                </a:solidFill>
                <a:latin typeface="Arial"/>
                <a:cs typeface="Arial"/>
              </a:rPr>
              <a:t>:</a:t>
            </a:r>
            <a:r>
              <a:rPr sz="525" baseline="23809" dirty="0">
                <a:solidFill>
                  <a:srgbClr val="828380"/>
                </a:solidFill>
                <a:latin typeface="Arial"/>
                <a:cs typeface="Arial"/>
              </a:rPr>
              <a:t>'</a:t>
            </a:r>
            <a:endParaRPr sz="525" baseline="23809">
              <a:latin typeface="Arial"/>
              <a:cs typeface="Arial"/>
            </a:endParaRPr>
          </a:p>
          <a:p>
            <a:pPr marL="368935">
              <a:lnSpc>
                <a:spcPts val="500"/>
              </a:lnSpc>
              <a:tabLst>
                <a:tab pos="560705" algn="l"/>
              </a:tabLst>
            </a:pPr>
            <a:r>
              <a:rPr sz="500" dirty="0">
                <a:solidFill>
                  <a:srgbClr val="959593"/>
                </a:solidFill>
                <a:latin typeface="Times New Roman"/>
                <a:cs typeface="Times New Roman"/>
              </a:rPr>
              <a:t>o	</a:t>
            </a:r>
            <a:r>
              <a:rPr sz="500" spc="-114" dirty="0">
                <a:solidFill>
                  <a:srgbClr val="959593"/>
                </a:solidFill>
                <a:latin typeface="Times New Roman"/>
                <a:cs typeface="Times New Roman"/>
              </a:rPr>
              <a:t>o</a:t>
            </a:r>
            <a:r>
              <a:rPr sz="500" dirty="0">
                <a:solidFill>
                  <a:srgbClr val="959593"/>
                </a:solidFill>
                <a:latin typeface="Times New Roman"/>
                <a:cs typeface="Times New Roman"/>
              </a:rPr>
              <a:t>._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89903" y="4532553"/>
            <a:ext cx="127000" cy="2628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6E6E6B"/>
                </a:solidFill>
                <a:latin typeface="Arial"/>
                <a:cs typeface="Arial"/>
              </a:rPr>
              <a:t>he.ti</a:t>
            </a:r>
            <a:r>
              <a:rPr sz="800" spc="-110" dirty="0">
                <a:solidFill>
                  <a:srgbClr val="6E6E6B"/>
                </a:solidFill>
                <a:latin typeface="Arial"/>
                <a:cs typeface="Arial"/>
              </a:rPr>
              <a:t>-</a:t>
            </a:r>
            <a:r>
              <a:rPr sz="800" dirty="0">
                <a:solidFill>
                  <a:srgbClr val="A7A18E"/>
                </a:solidFill>
                <a:latin typeface="Arial"/>
                <a:cs typeface="Arial"/>
              </a:rPr>
              <a:t>\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52080" y="3783157"/>
            <a:ext cx="381000" cy="2895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75" dirty="0">
                <a:solidFill>
                  <a:srgbClr val="828380"/>
                </a:solidFill>
                <a:latin typeface="Arial"/>
                <a:cs typeface="Arial"/>
              </a:rPr>
              <a:t>-</a:t>
            </a:r>
            <a:r>
              <a:rPr sz="2800" dirty="0">
                <a:solidFill>
                  <a:srgbClr val="82838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72819" y="2676464"/>
            <a:ext cx="133350" cy="977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solidFill>
                  <a:srgbClr val="3D3F3D"/>
                </a:solidFill>
                <a:latin typeface="Times New Roman"/>
                <a:cs typeface="Times New Roman"/>
              </a:rPr>
              <a:t>+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21910" y="2730101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304" y="0"/>
                </a:lnTo>
              </a:path>
            </a:pathLst>
          </a:custGeom>
          <a:ln w="32850">
            <a:solidFill>
              <a:srgbClr val="C3E2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130446" y="2739644"/>
            <a:ext cx="474980" cy="3365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1590">
              <a:lnSpc>
                <a:spcPts val="3040"/>
              </a:lnSpc>
            </a:pPr>
            <a:r>
              <a:rPr sz="2600" dirty="0">
                <a:solidFill>
                  <a:srgbClr val="A7A18E"/>
                </a:solidFill>
                <a:latin typeface="Arial"/>
                <a:cs typeface="Arial"/>
              </a:rPr>
              <a:t>,</a:t>
            </a:r>
            <a:r>
              <a:rPr sz="2600" spc="-45" dirty="0">
                <a:solidFill>
                  <a:srgbClr val="A7A18E"/>
                </a:solidFill>
                <a:latin typeface="Arial"/>
                <a:cs typeface="Arial"/>
              </a:rPr>
              <a:t>,</a:t>
            </a:r>
            <a:r>
              <a:rPr sz="2600" dirty="0">
                <a:solidFill>
                  <a:srgbClr val="C3B39A"/>
                </a:solidFill>
                <a:latin typeface="Arial"/>
                <a:cs typeface="Arial"/>
              </a:rPr>
              <a:t>,</a:t>
            </a:r>
            <a:r>
              <a:rPr sz="2600" spc="-105" dirty="0">
                <a:solidFill>
                  <a:srgbClr val="C3B39A"/>
                </a:solidFill>
                <a:latin typeface="Arial"/>
                <a:cs typeface="Arial"/>
              </a:rPr>
              <a:t>.</a:t>
            </a:r>
            <a:r>
              <a:rPr sz="2600" spc="-810" dirty="0">
                <a:solidFill>
                  <a:srgbClr val="828380"/>
                </a:solidFill>
                <a:latin typeface="Arial"/>
                <a:cs typeface="Arial"/>
              </a:rPr>
              <a:t>=</a:t>
            </a:r>
            <a:r>
              <a:rPr sz="2600" spc="-2470" dirty="0">
                <a:solidFill>
                  <a:srgbClr val="828380"/>
                </a:solidFill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ts val="1000"/>
              </a:lnSpc>
            </a:pPr>
            <a:r>
              <a:rPr sz="900" dirty="0">
                <a:solidFill>
                  <a:srgbClr val="C3B39A"/>
                </a:solidFill>
                <a:latin typeface="Arial"/>
                <a:cs typeface="Arial"/>
              </a:rPr>
              <a:t>·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30446" y="2262324"/>
            <a:ext cx="355600" cy="3295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4800" algn="l"/>
              </a:tabLst>
            </a:pPr>
            <a:r>
              <a:rPr sz="2600" dirty="0">
                <a:solidFill>
                  <a:srgbClr val="A7A18E"/>
                </a:solidFill>
                <a:latin typeface="Arial"/>
                <a:cs typeface="Arial"/>
              </a:rPr>
              <a:t>-	</a:t>
            </a:r>
            <a:r>
              <a:rPr sz="2600" spc="-90" dirty="0">
                <a:solidFill>
                  <a:srgbClr val="575957"/>
                </a:solidFill>
                <a:latin typeface="Arial"/>
                <a:cs typeface="Arial"/>
              </a:rPr>
              <a:t>.</a:t>
            </a:r>
            <a:r>
              <a:rPr sz="2600" dirty="0">
                <a:solidFill>
                  <a:srgbClr val="262828"/>
                </a:solidFill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20855" y="3058631"/>
            <a:ext cx="76200" cy="1409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dirty="0">
                <a:solidFill>
                  <a:srgbClr val="C3B39A"/>
                </a:solidFill>
                <a:latin typeface="Arial"/>
                <a:cs typeface="Arial"/>
              </a:rPr>
              <a:t>:--..,</a:t>
            </a:r>
            <a:endParaRPr sz="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20855" y="2699967"/>
            <a:ext cx="76200" cy="565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dirty="0">
                <a:solidFill>
                  <a:srgbClr val="A8CAD8"/>
                </a:solidFill>
                <a:latin typeface="Arial"/>
                <a:cs typeface="Arial"/>
              </a:rPr>
              <a:t>•-</a:t>
            </a:r>
            <a:endParaRPr sz="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20855" y="2396654"/>
            <a:ext cx="180975" cy="2317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48895">
              <a:lnSpc>
                <a:spcPts val="445"/>
              </a:lnSpc>
            </a:pPr>
            <a:r>
              <a:rPr sz="400" dirty="0">
                <a:solidFill>
                  <a:srgbClr val="6E6E6B"/>
                </a:solidFill>
                <a:latin typeface="Arial"/>
                <a:cs typeface="Arial"/>
              </a:rPr>
              <a:t>V;,.</a:t>
            </a:r>
            <a:r>
              <a:rPr sz="400" spc="-60" dirty="0">
                <a:solidFill>
                  <a:srgbClr val="6E6E6B"/>
                </a:solidFill>
                <a:latin typeface="Arial"/>
                <a:cs typeface="Arial"/>
              </a:rPr>
              <a:t>U</a:t>
            </a:r>
            <a:r>
              <a:rPr sz="400" dirty="0">
                <a:solidFill>
                  <a:srgbClr val="6E6E6B"/>
                </a:solidFill>
                <a:latin typeface="Arial"/>
                <a:cs typeface="Arial"/>
              </a:rPr>
              <a:t>o</a:t>
            </a:r>
            <a:endParaRPr sz="400">
              <a:latin typeface="Arial"/>
              <a:cs typeface="Arial"/>
            </a:endParaRPr>
          </a:p>
          <a:p>
            <a:pPr marL="12700">
              <a:lnSpc>
                <a:spcPts val="865"/>
              </a:lnSpc>
            </a:pPr>
            <a:r>
              <a:rPr sz="750" dirty="0">
                <a:solidFill>
                  <a:srgbClr val="C3B39A"/>
                </a:solidFill>
                <a:latin typeface="Arial"/>
                <a:cs typeface="Arial"/>
              </a:rPr>
              <a:t>,</a:t>
            </a:r>
            <a:endParaRPr sz="7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85200" y="2836975"/>
            <a:ext cx="190500" cy="1111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BFC6BC"/>
                </a:solidFill>
                <a:latin typeface="Times New Roman"/>
                <a:cs typeface="Times New Roman"/>
              </a:rPr>
              <a:t>"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75145" y="6434372"/>
            <a:ext cx="323850" cy="2355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50" spc="-55" dirty="0">
                <a:solidFill>
                  <a:srgbClr val="80A7AA"/>
                </a:solidFill>
                <a:latin typeface="Arial"/>
                <a:cs typeface="Arial"/>
              </a:rPr>
              <a:t>/</a:t>
            </a:r>
            <a:r>
              <a:rPr sz="2350" dirty="0">
                <a:solidFill>
                  <a:srgbClr val="759C75"/>
                </a:solidFill>
                <a:latin typeface="Arial"/>
                <a:cs typeface="Arial"/>
              </a:rPr>
              <a:t>.</a:t>
            </a:r>
            <a:endParaRPr sz="23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08381" y="6434883"/>
            <a:ext cx="127000" cy="2717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30" dirty="0">
                <a:solidFill>
                  <a:srgbClr val="80A7AA"/>
                </a:solidFill>
                <a:latin typeface="Times New Roman"/>
                <a:cs typeface="Times New Roman"/>
              </a:rPr>
              <a:t>-</a:t>
            </a:r>
            <a:r>
              <a:rPr sz="800" i="1" dirty="0">
                <a:solidFill>
                  <a:srgbClr val="679187"/>
                </a:solidFill>
                <a:latin typeface="Times New Roman"/>
                <a:cs typeface="Times New Roman"/>
              </a:rPr>
              <a:t>1-</a:t>
            </a:r>
            <a:r>
              <a:rPr sz="800" i="1" spc="40" dirty="0">
                <a:solidFill>
                  <a:srgbClr val="679187"/>
                </a:solidFill>
                <a:latin typeface="Times New Roman"/>
                <a:cs typeface="Times New Roman"/>
              </a:rPr>
              <a:t>-</a:t>
            </a:r>
            <a:r>
              <a:rPr sz="800" i="1" spc="-90" dirty="0">
                <a:solidFill>
                  <a:srgbClr val="679187"/>
                </a:solidFill>
                <a:latin typeface="Times New Roman"/>
                <a:cs typeface="Times New Roman"/>
              </a:rPr>
              <a:t>"</a:t>
            </a:r>
            <a:r>
              <a:rPr sz="800" i="1" spc="-210" dirty="0">
                <a:solidFill>
                  <a:srgbClr val="679187"/>
                </a:solidFill>
                <a:latin typeface="Times New Roman"/>
                <a:cs typeface="Times New Roman"/>
              </a:rPr>
              <a:t>"</a:t>
            </a:r>
            <a:r>
              <a:rPr sz="800" i="1" spc="50" dirty="0">
                <a:solidFill>
                  <a:srgbClr val="679187"/>
                </a:solidFill>
                <a:latin typeface="Times New Roman"/>
                <a:cs typeface="Times New Roman"/>
              </a:rPr>
              <a:t>'</a:t>
            </a:r>
            <a:r>
              <a:rPr sz="800" i="1" dirty="0">
                <a:solidFill>
                  <a:srgbClr val="679187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09049" y="2301807"/>
            <a:ext cx="304165" cy="2622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9845" algn="ctr">
              <a:lnSpc>
                <a:spcPts val="1235"/>
              </a:lnSpc>
            </a:pPr>
            <a:r>
              <a:rPr sz="1150" spc="-695" dirty="0">
                <a:solidFill>
                  <a:srgbClr val="C3B39A"/>
                </a:solidFill>
                <a:latin typeface="Arial"/>
                <a:cs typeface="Arial"/>
              </a:rPr>
              <a:t>.</a:t>
            </a:r>
            <a:r>
              <a:rPr sz="850" dirty="0">
                <a:solidFill>
                  <a:srgbClr val="828380"/>
                </a:solidFill>
                <a:latin typeface="Arial"/>
                <a:cs typeface="Arial"/>
              </a:rPr>
              <a:t>.,</a:t>
            </a:r>
            <a:endParaRPr sz="850">
              <a:latin typeface="Arial"/>
              <a:cs typeface="Arial"/>
            </a:endParaRPr>
          </a:p>
          <a:p>
            <a:pPr algn="ctr">
              <a:lnSpc>
                <a:spcPts val="1175"/>
              </a:lnSpc>
            </a:pPr>
            <a:r>
              <a:rPr sz="1100" spc="-85" dirty="0">
                <a:solidFill>
                  <a:srgbClr val="828380"/>
                </a:solidFill>
                <a:latin typeface="Times New Roman"/>
                <a:cs typeface="Times New Roman"/>
              </a:rPr>
              <a:t>•</a:t>
            </a:r>
            <a:r>
              <a:rPr sz="1100" dirty="0">
                <a:solidFill>
                  <a:srgbClr val="828380"/>
                </a:solidFill>
                <a:latin typeface="Times New Roman"/>
                <a:cs typeface="Times New Roman"/>
              </a:rPr>
              <a:t>..e....</a:t>
            </a:r>
            <a:r>
              <a:rPr sz="1100" spc="-170" dirty="0">
                <a:solidFill>
                  <a:srgbClr val="828380"/>
                </a:solidFill>
                <a:latin typeface="Times New Roman"/>
                <a:cs typeface="Times New Roman"/>
              </a:rPr>
              <a:t>:</a:t>
            </a:r>
            <a:r>
              <a:rPr sz="1100" dirty="0">
                <a:solidFill>
                  <a:srgbClr val="C3B39A"/>
                </a:solidFill>
                <a:latin typeface="Times New Roman"/>
                <a:cs typeface="Times New Roman"/>
              </a:rPr>
              <a:t>\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536545" y="7567180"/>
            <a:ext cx="88900" cy="3556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dirty="0">
                <a:solidFill>
                  <a:srgbClr val="575957"/>
                </a:solidFill>
                <a:latin typeface="Arial"/>
                <a:cs typeface="Arial"/>
              </a:rPr>
              <a:t>O    </a:t>
            </a:r>
            <a:r>
              <a:rPr sz="500" spc="-10" dirty="0">
                <a:solidFill>
                  <a:srgbClr val="575957"/>
                </a:solidFill>
                <a:latin typeface="Arial"/>
                <a:cs typeface="Arial"/>
              </a:rPr>
              <a:t> </a:t>
            </a:r>
            <a:r>
              <a:rPr sz="500" spc="-50" dirty="0">
                <a:solidFill>
                  <a:srgbClr val="575957"/>
                </a:solidFill>
                <a:latin typeface="Arial"/>
                <a:cs typeface="Arial"/>
              </a:rPr>
              <a:t>1</a:t>
            </a:r>
            <a:r>
              <a:rPr sz="500" spc="-45" dirty="0">
                <a:solidFill>
                  <a:srgbClr val="828380"/>
                </a:solidFill>
                <a:latin typeface="Arial"/>
                <a:cs typeface="Arial"/>
              </a:rPr>
              <a:t>,</a:t>
            </a:r>
            <a:r>
              <a:rPr sz="500" dirty="0">
                <a:solidFill>
                  <a:srgbClr val="575957"/>
                </a:solidFill>
                <a:latin typeface="Arial"/>
                <a:cs typeface="Arial"/>
              </a:rPr>
              <a:t>5   </a:t>
            </a:r>
            <a:r>
              <a:rPr sz="500" spc="10" dirty="0">
                <a:solidFill>
                  <a:srgbClr val="575957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D3F3D"/>
                </a:solidFill>
                <a:latin typeface="Arial"/>
                <a:cs typeface="Arial"/>
              </a:rPr>
              <a:t>3</a:t>
            </a:r>
            <a:endParaRPr sz="5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536545" y="7096611"/>
            <a:ext cx="88900" cy="2317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dirty="0">
                <a:solidFill>
                  <a:srgbClr val="575957"/>
                </a:solidFill>
                <a:latin typeface="Arial"/>
                <a:cs typeface="Arial"/>
              </a:rPr>
              <a:t>6</a:t>
            </a:r>
            <a:r>
              <a:rPr sz="500" spc="-45" dirty="0">
                <a:solidFill>
                  <a:srgbClr val="575957"/>
                </a:solidFill>
                <a:latin typeface="Arial"/>
                <a:cs typeface="Arial"/>
              </a:rPr>
              <a:t> </a:t>
            </a:r>
            <a:r>
              <a:rPr sz="500" spc="-90" dirty="0">
                <a:solidFill>
                  <a:srgbClr val="3D3F3D"/>
                </a:solidFill>
                <a:latin typeface="Arial"/>
                <a:cs typeface="Arial"/>
              </a:rPr>
              <a:t>M</a:t>
            </a:r>
            <a:r>
              <a:rPr sz="500" dirty="0">
                <a:solidFill>
                  <a:srgbClr val="575957"/>
                </a:solidFill>
                <a:latin typeface="Arial"/>
                <a:cs typeface="Arial"/>
              </a:rPr>
              <a:t>ires</a:t>
            </a:r>
            <a:endParaRPr sz="5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15416" y="7240306"/>
            <a:ext cx="179705" cy="673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dirty="0">
                <a:solidFill>
                  <a:srgbClr val="111313"/>
                </a:solidFill>
                <a:latin typeface="Arial"/>
                <a:cs typeface="Arial"/>
              </a:rPr>
              <a:t>I</a:t>
            </a:r>
            <a:r>
              <a:rPr sz="400" spc="45" dirty="0">
                <a:solidFill>
                  <a:srgbClr val="111313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262828"/>
                </a:solidFill>
                <a:latin typeface="Arial"/>
                <a:cs typeface="Arial"/>
              </a:rPr>
              <a:t>I    I   </a:t>
            </a:r>
            <a:r>
              <a:rPr sz="300" spc="-5" dirty="0">
                <a:solidFill>
                  <a:srgbClr val="262828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262828"/>
                </a:solidFill>
                <a:latin typeface="Arial"/>
                <a:cs typeface="Arial"/>
              </a:rPr>
              <a:t>I  </a:t>
            </a:r>
            <a:r>
              <a:rPr sz="300" spc="-25" dirty="0">
                <a:solidFill>
                  <a:srgbClr val="262828"/>
                </a:solidFill>
                <a:latin typeface="Arial"/>
                <a:cs typeface="Arial"/>
              </a:rPr>
              <a:t> </a:t>
            </a:r>
            <a:r>
              <a:rPr sz="400" dirty="0">
                <a:solidFill>
                  <a:srgbClr val="111313"/>
                </a:solidFill>
                <a:latin typeface="Arial"/>
                <a:cs typeface="Arial"/>
              </a:rPr>
              <a:t>I </a:t>
            </a:r>
            <a:r>
              <a:rPr sz="400" spc="40" dirty="0">
                <a:solidFill>
                  <a:srgbClr val="111313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262828"/>
                </a:solidFill>
                <a:latin typeface="Arial"/>
                <a:cs typeface="Arial"/>
              </a:rPr>
              <a:t>I </a:t>
            </a:r>
            <a:r>
              <a:rPr sz="300" spc="-10" dirty="0">
                <a:solidFill>
                  <a:srgbClr val="262828"/>
                </a:solidFill>
                <a:latin typeface="Arial"/>
                <a:cs typeface="Arial"/>
              </a:rPr>
              <a:t> </a:t>
            </a:r>
            <a:r>
              <a:rPr sz="400" dirty="0">
                <a:solidFill>
                  <a:srgbClr val="3D3F3D"/>
                </a:solidFill>
                <a:latin typeface="Arial"/>
                <a:cs typeface="Arial"/>
              </a:rPr>
              <a:t>I   </a:t>
            </a:r>
            <a:r>
              <a:rPr sz="400" spc="-5" dirty="0">
                <a:solidFill>
                  <a:srgbClr val="3D3F3D"/>
                </a:solidFill>
                <a:latin typeface="Arial"/>
                <a:cs typeface="Arial"/>
              </a:rPr>
              <a:t> </a:t>
            </a:r>
            <a:r>
              <a:rPr sz="400" dirty="0">
                <a:solidFill>
                  <a:srgbClr val="262828"/>
                </a:solidFill>
                <a:latin typeface="Arial"/>
                <a:cs typeface="Arial"/>
              </a:rPr>
              <a:t>I </a:t>
            </a:r>
            <a:r>
              <a:rPr sz="400" spc="40" dirty="0">
                <a:solidFill>
                  <a:srgbClr val="262828"/>
                </a:solidFill>
                <a:latin typeface="Arial"/>
                <a:cs typeface="Arial"/>
              </a:rPr>
              <a:t> </a:t>
            </a:r>
            <a:r>
              <a:rPr sz="400" dirty="0">
                <a:solidFill>
                  <a:srgbClr val="262828"/>
                </a:solidFill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450" dirty="0">
                <a:solidFill>
                  <a:srgbClr val="3D3F3D"/>
                </a:solidFill>
                <a:latin typeface="Arial"/>
                <a:cs typeface="Arial"/>
              </a:rPr>
              <a:t>1</a:t>
            </a:r>
            <a:r>
              <a:rPr sz="450" spc="-80" dirty="0">
                <a:solidFill>
                  <a:srgbClr val="3D3F3D"/>
                </a:solidFill>
                <a:latin typeface="Arial"/>
                <a:cs typeface="Arial"/>
              </a:rPr>
              <a:t> </a:t>
            </a:r>
            <a:r>
              <a:rPr sz="450" spc="-155" dirty="0">
                <a:solidFill>
                  <a:srgbClr val="3D3F3D"/>
                </a:solidFill>
                <a:latin typeface="Arial"/>
                <a:cs typeface="Arial"/>
              </a:rPr>
              <a:t>I</a:t>
            </a:r>
            <a:r>
              <a:rPr sz="450" dirty="0">
                <a:solidFill>
                  <a:srgbClr val="575957"/>
                </a:solidFill>
                <a:latin typeface="Arial"/>
                <a:cs typeface="Arial"/>
              </a:rPr>
              <a:t>nch</a:t>
            </a:r>
            <a:r>
              <a:rPr sz="450" spc="-10" dirty="0">
                <a:solidFill>
                  <a:srgbClr val="575957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575957"/>
                </a:solidFill>
                <a:latin typeface="Arial"/>
                <a:cs typeface="Arial"/>
              </a:rPr>
              <a:t>s</a:t>
            </a:r>
            <a:r>
              <a:rPr sz="450" spc="-55" dirty="0">
                <a:solidFill>
                  <a:srgbClr val="575957"/>
                </a:solidFill>
                <a:latin typeface="Arial"/>
                <a:cs typeface="Arial"/>
              </a:rPr>
              <a:t> </a:t>
            </a:r>
            <a:r>
              <a:rPr sz="450" spc="-310" dirty="0">
                <a:solidFill>
                  <a:srgbClr val="575957"/>
                </a:solidFill>
                <a:latin typeface="Arial"/>
                <a:cs typeface="Arial"/>
              </a:rPr>
              <a:t>5</a:t>
            </a:r>
            <a:r>
              <a:rPr sz="450" spc="-465" dirty="0">
                <a:solidFill>
                  <a:srgbClr val="3D3F3D"/>
                </a:solidFill>
                <a:latin typeface="Arial"/>
                <a:cs typeface="Arial"/>
              </a:rPr>
              <a:t>.</a:t>
            </a:r>
            <a:r>
              <a:rPr sz="450" dirty="0">
                <a:solidFill>
                  <a:srgbClr val="6E6E6B"/>
                </a:solidFill>
                <a:latin typeface="Arial"/>
                <a:cs typeface="Arial"/>
              </a:rPr>
              <a:t>45 </a:t>
            </a:r>
            <a:r>
              <a:rPr sz="450" spc="-55" dirty="0">
                <a:solidFill>
                  <a:srgbClr val="6E6E6B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575957"/>
                </a:solidFill>
                <a:latin typeface="Arial"/>
                <a:cs typeface="Arial"/>
              </a:rPr>
              <a:t>mlles</a:t>
            </a:r>
            <a:endParaRPr sz="5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585116" y="4505149"/>
            <a:ext cx="107950" cy="11772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dirty="0">
                <a:solidFill>
                  <a:srgbClr val="262828"/>
                </a:solidFill>
                <a:latin typeface="Arial"/>
                <a:cs typeface="Arial"/>
              </a:rPr>
              <a:t>Inbound</a:t>
            </a:r>
            <a:r>
              <a:rPr sz="650" spc="-25" dirty="0">
                <a:solidFill>
                  <a:srgbClr val="262828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3D3F3D"/>
                </a:solidFill>
                <a:latin typeface="Arial"/>
                <a:cs typeface="Arial"/>
              </a:rPr>
              <a:t>Coverage</a:t>
            </a:r>
            <a:r>
              <a:rPr sz="650" spc="30" dirty="0">
                <a:solidFill>
                  <a:srgbClr val="3D3F3D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3D3F3D"/>
                </a:solidFill>
                <a:latin typeface="Arial"/>
                <a:cs typeface="Arial"/>
              </a:rPr>
              <a:t>256k</a:t>
            </a:r>
            <a:r>
              <a:rPr sz="650" spc="35" dirty="0">
                <a:solidFill>
                  <a:srgbClr val="3D3F3D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62828"/>
                </a:solidFill>
                <a:latin typeface="Arial"/>
                <a:cs typeface="Arial"/>
              </a:rPr>
              <a:t>UL</a:t>
            </a:r>
            <a:endParaRPr sz="6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838655" y="7570469"/>
            <a:ext cx="88900" cy="3517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dirty="0">
                <a:solidFill>
                  <a:srgbClr val="828380"/>
                </a:solidFill>
                <a:latin typeface="Arial"/>
                <a:cs typeface="Arial"/>
              </a:rPr>
              <a:t>JI.Kl </a:t>
            </a:r>
            <a:r>
              <a:rPr sz="450" spc="-55" dirty="0">
                <a:solidFill>
                  <a:srgbClr val="82838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828380"/>
                </a:solidFill>
                <a:latin typeface="Times New Roman"/>
                <a:cs typeface="Times New Roman"/>
              </a:rPr>
              <a:t>29.</a:t>
            </a:r>
            <a:r>
              <a:rPr sz="500" spc="-20" dirty="0">
                <a:solidFill>
                  <a:srgbClr val="828380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959593"/>
                </a:solidFill>
                <a:latin typeface="Times New Roman"/>
                <a:cs typeface="Times New Roman"/>
              </a:rPr>
              <a:t>2011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843442" y="4048631"/>
            <a:ext cx="82550" cy="30327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dirty="0">
                <a:solidFill>
                  <a:srgbClr val="828380"/>
                </a:solidFill>
                <a:latin typeface="Arial"/>
                <a:cs typeface="Arial"/>
              </a:rPr>
              <a:t>H-fdre4</a:t>
            </a:r>
            <a:r>
              <a:rPr sz="450" spc="-20" dirty="0">
                <a:solidFill>
                  <a:srgbClr val="828380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828380"/>
                </a:solidFill>
                <a:latin typeface="Arial"/>
                <a:cs typeface="Arial"/>
              </a:rPr>
              <a:t>2</a:t>
            </a:r>
            <a:r>
              <a:rPr sz="450" spc="45" dirty="0">
                <a:solidFill>
                  <a:srgbClr val="828380"/>
                </a:solidFill>
                <a:latin typeface="Arial"/>
                <a:cs typeface="Arial"/>
              </a:rPr>
              <a:t> </a:t>
            </a:r>
            <a:r>
              <a:rPr sz="450" spc="-155" dirty="0">
                <a:solidFill>
                  <a:srgbClr val="828380"/>
                </a:solidFill>
                <a:latin typeface="Arial"/>
                <a:cs typeface="Arial"/>
              </a:rPr>
              <a:t>1</a:t>
            </a:r>
            <a:r>
              <a:rPr sz="450" dirty="0">
                <a:solidFill>
                  <a:srgbClr val="828380"/>
                </a:solidFill>
                <a:latin typeface="Arial"/>
                <a:cs typeface="Arial"/>
              </a:rPr>
              <a:t>474</a:t>
            </a:r>
            <a:r>
              <a:rPr sz="450" spc="35" dirty="0">
                <a:solidFill>
                  <a:srgbClr val="828380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959593"/>
                </a:solidFill>
                <a:latin typeface="Arial"/>
                <a:cs typeface="Arial"/>
              </a:rPr>
              <a:t>0     </a:t>
            </a:r>
            <a:r>
              <a:rPr sz="450" spc="-5" dirty="0">
                <a:solidFill>
                  <a:srgbClr val="959593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6E6E6B"/>
                </a:solidFill>
                <a:latin typeface="Arial"/>
                <a:cs typeface="Arial"/>
              </a:rPr>
              <a:t>Por!</a:t>
            </a:r>
            <a:r>
              <a:rPr sz="450" spc="-55" dirty="0">
                <a:solidFill>
                  <a:srgbClr val="6E6E6B"/>
                </a:solidFill>
                <a:latin typeface="Arial"/>
                <a:cs typeface="Arial"/>
              </a:rPr>
              <a:t>l</a:t>
            </a:r>
            <a:r>
              <a:rPr sz="450" dirty="0">
                <a:solidFill>
                  <a:srgbClr val="959593"/>
                </a:solidFill>
                <a:latin typeface="Arial"/>
                <a:cs typeface="Arial"/>
              </a:rPr>
              <a:t>on(</a:t>
            </a:r>
            <a:r>
              <a:rPr sz="450" spc="-20" dirty="0">
                <a:solidFill>
                  <a:srgbClr val="959593"/>
                </a:solidFill>
                <a:latin typeface="Arial"/>
                <a:cs typeface="Arial"/>
              </a:rPr>
              <a:t>s</a:t>
            </a:r>
            <a:r>
              <a:rPr sz="450" spc="15" dirty="0">
                <a:solidFill>
                  <a:srgbClr val="6E6E6B"/>
                </a:solidFill>
                <a:latin typeface="Arial"/>
                <a:cs typeface="Arial"/>
              </a:rPr>
              <a:t>)</a:t>
            </a:r>
            <a:r>
              <a:rPr sz="450" dirty="0">
                <a:solidFill>
                  <a:srgbClr val="959593"/>
                </a:solidFill>
                <a:latin typeface="Arial"/>
                <a:cs typeface="Arial"/>
              </a:rPr>
              <a:t>Qf</a:t>
            </a:r>
            <a:r>
              <a:rPr sz="450" spc="25" dirty="0">
                <a:solidFill>
                  <a:srgbClr val="959593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959593"/>
                </a:solidFill>
                <a:latin typeface="Arial"/>
                <a:cs typeface="Arial"/>
              </a:rPr>
              <a:t>G</a:t>
            </a:r>
            <a:r>
              <a:rPr sz="450" spc="-25" dirty="0">
                <a:solidFill>
                  <a:srgbClr val="959593"/>
                </a:solidFill>
                <a:latin typeface="Arial"/>
                <a:cs typeface="Arial"/>
              </a:rPr>
              <a:t>I</a:t>
            </a:r>
            <a:r>
              <a:rPr sz="450" dirty="0">
                <a:solidFill>
                  <a:srgbClr val="959593"/>
                </a:solidFill>
                <a:latin typeface="Arial"/>
                <a:cs typeface="Arial"/>
              </a:rPr>
              <a:t>S</a:t>
            </a:r>
            <a:r>
              <a:rPr sz="450" spc="-25" dirty="0">
                <a:solidFill>
                  <a:srgbClr val="959593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828380"/>
                </a:solidFill>
                <a:latin typeface="Arial"/>
                <a:cs typeface="Arial"/>
              </a:rPr>
              <a:t>Source</a:t>
            </a:r>
            <a:r>
              <a:rPr sz="450" spc="10" dirty="0">
                <a:solidFill>
                  <a:srgbClr val="828380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828380"/>
                </a:solidFill>
                <a:latin typeface="Arial"/>
                <a:cs typeface="Arial"/>
              </a:rPr>
              <a:t>D</a:t>
            </a:r>
            <a:r>
              <a:rPr sz="450" spc="-120" dirty="0">
                <a:solidFill>
                  <a:srgbClr val="828380"/>
                </a:solidFill>
                <a:latin typeface="Arial"/>
                <a:cs typeface="Arial"/>
              </a:rPr>
              <a:t>a</a:t>
            </a:r>
            <a:r>
              <a:rPr sz="450" spc="-200" dirty="0">
                <a:solidFill>
                  <a:srgbClr val="575957"/>
                </a:solidFill>
                <a:latin typeface="Arial"/>
                <a:cs typeface="Arial"/>
              </a:rPr>
              <a:t>i</a:t>
            </a:r>
            <a:r>
              <a:rPr sz="450" dirty="0">
                <a:solidFill>
                  <a:srgbClr val="828380"/>
                </a:solidFill>
                <a:latin typeface="Arial"/>
                <a:cs typeface="Arial"/>
              </a:rPr>
              <a:t>s</a:t>
            </a:r>
            <a:r>
              <a:rPr sz="450" spc="-15" dirty="0">
                <a:solidFill>
                  <a:srgbClr val="828380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959593"/>
                </a:solidFill>
                <a:latin typeface="Arial"/>
                <a:cs typeface="Arial"/>
              </a:rPr>
              <a:t>Copyng</a:t>
            </a:r>
            <a:r>
              <a:rPr sz="450" spc="15" dirty="0">
                <a:solidFill>
                  <a:srgbClr val="959593"/>
                </a:solidFill>
                <a:latin typeface="Arial"/>
                <a:cs typeface="Arial"/>
              </a:rPr>
              <a:t>h</a:t>
            </a:r>
            <a:r>
              <a:rPr sz="450" dirty="0">
                <a:solidFill>
                  <a:srgbClr val="6E6E6B"/>
                </a:solidFill>
                <a:latin typeface="Arial"/>
                <a:cs typeface="Arial"/>
              </a:rPr>
              <a:t>[CJ</a:t>
            </a:r>
            <a:r>
              <a:rPr sz="450" spc="-45" dirty="0">
                <a:solidFill>
                  <a:srgbClr val="6E6E6B"/>
                </a:solidFill>
                <a:latin typeface="Arial"/>
                <a:cs typeface="Arial"/>
              </a:rPr>
              <a:t>2</a:t>
            </a:r>
            <a:r>
              <a:rPr sz="450" dirty="0">
                <a:solidFill>
                  <a:srgbClr val="959593"/>
                </a:solidFill>
                <a:latin typeface="Arial"/>
                <a:cs typeface="Arial"/>
              </a:rPr>
              <a:t>009</a:t>
            </a:r>
            <a:r>
              <a:rPr sz="450" spc="-10" dirty="0">
                <a:solidFill>
                  <a:srgbClr val="959593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6E6E6B"/>
                </a:solidFill>
                <a:latin typeface="Arial"/>
                <a:cs typeface="Arial"/>
              </a:rPr>
              <a:t>ESR</a:t>
            </a:r>
            <a:r>
              <a:rPr sz="450" spc="10" dirty="0">
                <a:solidFill>
                  <a:srgbClr val="6E6E6B"/>
                </a:solidFill>
                <a:latin typeface="Arial"/>
                <a:cs typeface="Arial"/>
              </a:rPr>
              <a:t>I</a:t>
            </a:r>
            <a:r>
              <a:rPr sz="450" spc="15" dirty="0">
                <a:solidFill>
                  <a:srgbClr val="6E6E6B"/>
                </a:solidFill>
                <a:latin typeface="Arial"/>
                <a:cs typeface="Arial"/>
              </a:rPr>
              <a:t>.</a:t>
            </a:r>
            <a:r>
              <a:rPr sz="450" dirty="0">
                <a:solidFill>
                  <a:srgbClr val="828380"/>
                </a:solidFill>
                <a:latin typeface="Arial"/>
                <a:cs typeface="Arial"/>
              </a:rPr>
              <a:t>ANO. </a:t>
            </a:r>
            <a:r>
              <a:rPr sz="450" spc="-55" dirty="0">
                <a:solidFill>
                  <a:srgbClr val="575957"/>
                </a:solidFill>
                <a:latin typeface="Arial"/>
                <a:cs typeface="Arial"/>
              </a:rPr>
              <a:t>T</a:t>
            </a:r>
            <a:r>
              <a:rPr sz="450" dirty="0">
                <a:solidFill>
                  <a:srgbClr val="828380"/>
                </a:solidFill>
                <a:latin typeface="Arial"/>
                <a:cs typeface="Arial"/>
              </a:rPr>
              <a:t>ANA.</a:t>
            </a:r>
            <a:r>
              <a:rPr sz="450" spc="35" dirty="0">
                <a:solidFill>
                  <a:srgbClr val="828380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828380"/>
                </a:solidFill>
                <a:latin typeface="Arial"/>
                <a:cs typeface="Arial"/>
              </a:rPr>
              <a:t>ESRI</a:t>
            </a:r>
            <a:r>
              <a:rPr sz="450" spc="-5" dirty="0">
                <a:solidFill>
                  <a:srgbClr val="828380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959593"/>
                </a:solidFill>
                <a:latin typeface="Arial"/>
                <a:cs typeface="Arial"/>
              </a:rPr>
              <a:t>Japan</a:t>
            </a:r>
            <a:r>
              <a:rPr sz="450" spc="-30" dirty="0">
                <a:solidFill>
                  <a:srgbClr val="959593"/>
                </a:solidFill>
                <a:latin typeface="Arial"/>
                <a:cs typeface="Arial"/>
              </a:rPr>
              <a:t> </a:t>
            </a:r>
            <a:r>
              <a:rPr sz="450" spc="15" dirty="0">
                <a:solidFill>
                  <a:srgbClr val="575957"/>
                </a:solidFill>
                <a:latin typeface="Arial"/>
                <a:cs typeface="Arial"/>
              </a:rPr>
              <a:t>.</a:t>
            </a:r>
            <a:r>
              <a:rPr sz="450" dirty="0">
                <a:solidFill>
                  <a:srgbClr val="828380"/>
                </a:solidFill>
                <a:latin typeface="Arial"/>
                <a:cs typeface="Arial"/>
              </a:rPr>
              <a:t>UNEP-WCMC</a:t>
            </a:r>
            <a:endParaRPr sz="4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38655" y="2254885"/>
            <a:ext cx="88900" cy="6889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dirty="0">
                <a:solidFill>
                  <a:srgbClr val="828380"/>
                </a:solidFill>
                <a:latin typeface="Times New Roman"/>
                <a:cs typeface="Times New Roman"/>
              </a:rPr>
              <a:t>2884430867 </a:t>
            </a:r>
            <a:r>
              <a:rPr sz="500" spc="-50" dirty="0">
                <a:solidFill>
                  <a:srgbClr val="828380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828380"/>
                </a:solidFill>
                <a:latin typeface="Times New Roman"/>
                <a:cs typeface="Times New Roman"/>
              </a:rPr>
              <a:t>20</a:t>
            </a:r>
            <a:r>
              <a:rPr sz="500" spc="-5" dirty="0">
                <a:solidFill>
                  <a:srgbClr val="828380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959593"/>
                </a:solidFill>
                <a:latin typeface="Times New Roman"/>
                <a:cs typeface="Times New Roman"/>
              </a:rPr>
              <a:t>cool </a:t>
            </a:r>
            <a:r>
              <a:rPr sz="500" spc="15" dirty="0">
                <a:solidFill>
                  <a:srgbClr val="959593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828380"/>
                </a:solidFill>
                <a:latin typeface="Times New Roman"/>
                <a:cs typeface="Times New Roman"/>
              </a:rPr>
              <a:t>17</a:t>
            </a:r>
            <a:endParaRPr sz="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" y="10014966"/>
            <a:ext cx="7603490" cy="0"/>
          </a:xfrm>
          <a:custGeom>
            <a:avLst/>
            <a:gdLst/>
            <a:ahLst/>
            <a:cxnLst/>
            <a:rect l="l" t="t" r="r" b="b"/>
            <a:pathLst>
              <a:path w="7603490">
                <a:moveTo>
                  <a:pt x="7603235" y="0"/>
                </a:moveTo>
                <a:lnTo>
                  <a:pt x="0" y="0"/>
                </a:lnTo>
              </a:path>
            </a:pathLst>
          </a:custGeom>
          <a:ln w="4572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8689" y="1088136"/>
            <a:ext cx="0" cy="7749540"/>
          </a:xfrm>
          <a:custGeom>
            <a:avLst/>
            <a:gdLst/>
            <a:ahLst/>
            <a:cxnLst/>
            <a:rect l="l" t="t" r="r" b="b"/>
            <a:pathLst>
              <a:path h="7749540">
                <a:moveTo>
                  <a:pt x="0" y="7749540"/>
                </a:moveTo>
                <a:lnTo>
                  <a:pt x="0" y="0"/>
                </a:lnTo>
              </a:path>
            </a:pathLst>
          </a:custGeom>
          <a:ln w="9144">
            <a:solidFill>
              <a:srgbClr val="38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6403" y="8835390"/>
            <a:ext cx="5843270" cy="0"/>
          </a:xfrm>
          <a:custGeom>
            <a:avLst/>
            <a:gdLst/>
            <a:ahLst/>
            <a:cxnLst/>
            <a:rect l="l" t="t" r="r" b="b"/>
            <a:pathLst>
              <a:path w="5843270">
                <a:moveTo>
                  <a:pt x="5843016" y="0"/>
                </a:moveTo>
                <a:lnTo>
                  <a:pt x="0" y="0"/>
                </a:lnTo>
              </a:path>
            </a:pathLst>
          </a:custGeom>
          <a:ln w="4572">
            <a:solidFill>
              <a:srgbClr val="0C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832" y="1094994"/>
            <a:ext cx="5843270" cy="0"/>
          </a:xfrm>
          <a:custGeom>
            <a:avLst/>
            <a:gdLst/>
            <a:ahLst/>
            <a:cxnLst/>
            <a:rect l="l" t="t" r="r" b="b"/>
            <a:pathLst>
              <a:path w="5843270">
                <a:moveTo>
                  <a:pt x="5843016" y="0"/>
                </a:moveTo>
                <a:lnTo>
                  <a:pt x="0" y="0"/>
                </a:lnTo>
              </a:path>
            </a:pathLst>
          </a:custGeom>
          <a:ln w="13716">
            <a:solidFill>
              <a:srgbClr val="1F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82561" y="1083563"/>
            <a:ext cx="0" cy="7754620"/>
          </a:xfrm>
          <a:custGeom>
            <a:avLst/>
            <a:gdLst/>
            <a:ahLst/>
            <a:cxnLst/>
            <a:rect l="l" t="t" r="r" b="b"/>
            <a:pathLst>
              <a:path h="7754620">
                <a:moveTo>
                  <a:pt x="0" y="7754111"/>
                </a:moveTo>
                <a:lnTo>
                  <a:pt x="0" y="0"/>
                </a:lnTo>
              </a:path>
            </a:pathLst>
          </a:custGeom>
          <a:ln w="13716">
            <a:solidFill>
              <a:srgbClr val="282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6737" y="8950604"/>
            <a:ext cx="171450" cy="5721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2A2D2B"/>
                </a:solidFill>
                <a:latin typeface="Arial"/>
                <a:cs typeface="Arial"/>
              </a:rPr>
              <a:t>Slide</a:t>
            </a:r>
            <a:r>
              <a:rPr sz="1150" spc="12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A2D2B"/>
                </a:solidFill>
                <a:latin typeface="Arial"/>
                <a:cs typeface="Arial"/>
              </a:rPr>
              <a:t>25</a:t>
            </a:r>
            <a:endParaRPr sz="11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8689" y="1094994"/>
            <a:ext cx="5834380" cy="77406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0320" algn="ctr">
              <a:lnSpc>
                <a:spcPct val="100000"/>
              </a:lnSpc>
            </a:pPr>
            <a:r>
              <a:rPr sz="3550" dirty="0">
                <a:solidFill>
                  <a:srgbClr val="2A2D2B"/>
                </a:solidFill>
                <a:latin typeface="Arial"/>
                <a:cs typeface="Arial"/>
              </a:rPr>
              <a:t>Next</a:t>
            </a:r>
            <a:r>
              <a:rPr sz="3550" spc="3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3550" dirty="0">
                <a:solidFill>
                  <a:srgbClr val="2A2D2B"/>
                </a:solidFill>
                <a:latin typeface="Arial"/>
                <a:cs typeface="Arial"/>
              </a:rPr>
              <a:t>Steps</a:t>
            </a:r>
            <a:endParaRPr sz="3550">
              <a:latin typeface="Arial"/>
              <a:cs typeface="Arial"/>
            </a:endParaRPr>
          </a:p>
          <a:p>
            <a:pPr marL="751840" indent="-288290">
              <a:lnSpc>
                <a:spcPct val="100000"/>
              </a:lnSpc>
              <a:spcBef>
                <a:spcPts val="1515"/>
              </a:spcBef>
              <a:buClr>
                <a:srgbClr val="2A2D2B"/>
              </a:buClr>
              <a:buFont typeface="Arial"/>
              <a:buChar char="•"/>
              <a:tabLst>
                <a:tab pos="752475" algn="l"/>
              </a:tabLst>
            </a:pP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Jo</a:t>
            </a:r>
            <a:r>
              <a:rPr sz="1950" spc="70" dirty="0">
                <a:solidFill>
                  <a:srgbClr val="2A2D2B"/>
                </a:solidFill>
                <a:latin typeface="Arial"/>
                <a:cs typeface="Arial"/>
              </a:rPr>
              <a:t>i</a:t>
            </a: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n</a:t>
            </a:r>
            <a:r>
              <a:rPr sz="1950" spc="114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BayWEB</a:t>
            </a:r>
            <a:r>
              <a:rPr sz="1950" spc="8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JPA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buClr>
                <a:srgbClr val="2A2D2B"/>
              </a:buClr>
              <a:buFont typeface="Arial"/>
              <a:buChar char="•"/>
            </a:pPr>
            <a:endParaRPr sz="2200">
              <a:latin typeface="Times New Roman"/>
              <a:cs typeface="Times New Roman"/>
            </a:endParaRPr>
          </a:p>
          <a:p>
            <a:pPr marL="751840" indent="-283210">
              <a:lnSpc>
                <a:spcPct val="100000"/>
              </a:lnSpc>
              <a:buClr>
                <a:srgbClr val="2A2D2B"/>
              </a:buClr>
              <a:buFont typeface="Arial"/>
              <a:buChar char="•"/>
              <a:tabLst>
                <a:tab pos="752475" algn="l"/>
              </a:tabLst>
            </a:pP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Comp</a:t>
            </a:r>
            <a:r>
              <a:rPr sz="1950" spc="20" dirty="0">
                <a:solidFill>
                  <a:srgbClr val="2A2D2B"/>
                </a:solidFill>
                <a:latin typeface="Arial"/>
                <a:cs typeface="Arial"/>
              </a:rPr>
              <a:t>l</a:t>
            </a: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ete</a:t>
            </a:r>
            <a:r>
              <a:rPr sz="1950" spc="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site</a:t>
            </a:r>
            <a:r>
              <a:rPr sz="1950" spc="17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rev</a:t>
            </a:r>
            <a:r>
              <a:rPr sz="1950" spc="-65" dirty="0">
                <a:solidFill>
                  <a:srgbClr val="2A2D2B"/>
                </a:solidFill>
                <a:latin typeface="Arial"/>
                <a:cs typeface="Arial"/>
              </a:rPr>
              <a:t>i</a:t>
            </a: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ew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"/>
              </a:spcBef>
              <a:buClr>
                <a:srgbClr val="2A2D2B"/>
              </a:buClr>
              <a:buFont typeface="Arial"/>
              <a:buChar char="•"/>
            </a:pPr>
            <a:endParaRPr sz="2150">
              <a:latin typeface="Times New Roman"/>
              <a:cs typeface="Times New Roman"/>
            </a:endParaRPr>
          </a:p>
          <a:p>
            <a:pPr marL="760730" indent="-292100">
              <a:lnSpc>
                <a:spcPct val="100000"/>
              </a:lnSpc>
              <a:buClr>
                <a:srgbClr val="2A2D2B"/>
              </a:buClr>
              <a:buFont typeface="Arial"/>
              <a:buChar char="•"/>
              <a:tabLst>
                <a:tab pos="761365" algn="l"/>
              </a:tabLst>
            </a:pP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Define</a:t>
            </a:r>
            <a:r>
              <a:rPr sz="1950" spc="-2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site</a:t>
            </a:r>
            <a:r>
              <a:rPr sz="1950" spc="9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upgrade</a:t>
            </a:r>
            <a:r>
              <a:rPr sz="1950" spc="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fund</a:t>
            </a:r>
            <a:r>
              <a:rPr sz="1950" spc="140" dirty="0">
                <a:solidFill>
                  <a:srgbClr val="2A2D2B"/>
                </a:solidFill>
                <a:latin typeface="Arial"/>
                <a:cs typeface="Arial"/>
              </a:rPr>
              <a:t>i</a:t>
            </a: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ng</a:t>
            </a:r>
            <a:r>
              <a:rPr sz="1950" spc="-2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sources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buClr>
                <a:srgbClr val="2A2D2B"/>
              </a:buClr>
              <a:buFont typeface="Arial"/>
              <a:buChar char="•"/>
            </a:pPr>
            <a:endParaRPr sz="2200">
              <a:latin typeface="Times New Roman"/>
              <a:cs typeface="Times New Roman"/>
            </a:endParaRPr>
          </a:p>
          <a:p>
            <a:pPr marL="751840" indent="-283210">
              <a:lnSpc>
                <a:spcPct val="100000"/>
              </a:lnSpc>
              <a:buClr>
                <a:srgbClr val="2A2D2B"/>
              </a:buClr>
              <a:buFont typeface="Arial"/>
              <a:buChar char="•"/>
              <a:tabLst>
                <a:tab pos="752475" algn="l"/>
              </a:tabLst>
            </a:pP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Comp</a:t>
            </a:r>
            <a:r>
              <a:rPr sz="1950" spc="20" dirty="0">
                <a:solidFill>
                  <a:srgbClr val="2A2D2B"/>
                </a:solidFill>
                <a:latin typeface="Arial"/>
                <a:cs typeface="Arial"/>
              </a:rPr>
              <a:t>l</a:t>
            </a: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ete</a:t>
            </a:r>
            <a:r>
              <a:rPr sz="1950" spc="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site</a:t>
            </a:r>
            <a:r>
              <a:rPr sz="1950" spc="17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lease</a:t>
            </a:r>
            <a:r>
              <a:rPr sz="1950" spc="9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requirements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"/>
              </a:spcBef>
              <a:buClr>
                <a:srgbClr val="2A2D2B"/>
              </a:buClr>
              <a:buFont typeface="Arial"/>
              <a:buChar char="•"/>
            </a:pPr>
            <a:endParaRPr sz="2150">
              <a:latin typeface="Times New Roman"/>
              <a:cs typeface="Times New Roman"/>
            </a:endParaRPr>
          </a:p>
          <a:p>
            <a:pPr marL="760730" indent="-292100">
              <a:lnSpc>
                <a:spcPct val="100000"/>
              </a:lnSpc>
              <a:buClr>
                <a:srgbClr val="2A2D2B"/>
              </a:buClr>
              <a:buFont typeface="Arial"/>
              <a:buChar char="•"/>
              <a:tabLst>
                <a:tab pos="761365" algn="l"/>
              </a:tabLst>
            </a:pP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Review</a:t>
            </a:r>
            <a:r>
              <a:rPr sz="1950" spc="-5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environmental</a:t>
            </a:r>
            <a:r>
              <a:rPr sz="1950" spc="16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site</a:t>
            </a:r>
            <a:r>
              <a:rPr sz="1950" spc="7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requ</a:t>
            </a:r>
            <a:r>
              <a:rPr sz="1950" spc="25" dirty="0">
                <a:solidFill>
                  <a:srgbClr val="2A2D2B"/>
                </a:solidFill>
                <a:latin typeface="Arial"/>
                <a:cs typeface="Arial"/>
              </a:rPr>
              <a:t>i</a:t>
            </a: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rements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buClr>
                <a:srgbClr val="2A2D2B"/>
              </a:buClr>
              <a:buFont typeface="Arial"/>
              <a:buChar char="•"/>
            </a:pPr>
            <a:endParaRPr sz="2200">
              <a:latin typeface="Times New Roman"/>
              <a:cs typeface="Times New Roman"/>
            </a:endParaRPr>
          </a:p>
          <a:p>
            <a:pPr marL="751840" indent="-283210">
              <a:lnSpc>
                <a:spcPct val="100000"/>
              </a:lnSpc>
              <a:buClr>
                <a:srgbClr val="2A2D2B"/>
              </a:buClr>
              <a:buFont typeface="Arial"/>
              <a:buChar char="•"/>
              <a:tabLst>
                <a:tab pos="752475" algn="l"/>
              </a:tabLst>
            </a:pP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Obtain</a:t>
            </a:r>
            <a:r>
              <a:rPr sz="1950" spc="14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permits</a:t>
            </a:r>
            <a:r>
              <a:rPr sz="1950" spc="6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as</a:t>
            </a:r>
            <a:r>
              <a:rPr sz="1950" spc="7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required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"/>
              </a:spcBef>
              <a:buClr>
                <a:srgbClr val="2A2D2B"/>
              </a:buClr>
              <a:buFont typeface="Arial"/>
              <a:buChar char="•"/>
            </a:pPr>
            <a:endParaRPr sz="2150">
              <a:latin typeface="Times New Roman"/>
              <a:cs typeface="Times New Roman"/>
            </a:endParaRPr>
          </a:p>
          <a:p>
            <a:pPr marL="760730" indent="-292100">
              <a:lnSpc>
                <a:spcPct val="100000"/>
              </a:lnSpc>
              <a:buClr>
                <a:srgbClr val="2A2D2B"/>
              </a:buClr>
              <a:buFont typeface="Arial"/>
              <a:buChar char="•"/>
              <a:tabLst>
                <a:tab pos="761365" algn="l"/>
              </a:tabLst>
            </a:pP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Beg</a:t>
            </a:r>
            <a:r>
              <a:rPr sz="1950" spc="40" dirty="0">
                <a:solidFill>
                  <a:srgbClr val="2A2D2B"/>
                </a:solidFill>
                <a:latin typeface="Arial"/>
                <a:cs typeface="Arial"/>
              </a:rPr>
              <a:t>i</a:t>
            </a: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n</a:t>
            </a:r>
            <a:r>
              <a:rPr sz="1950" spc="15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s</a:t>
            </a:r>
            <a:r>
              <a:rPr sz="1950" spc="-65" dirty="0">
                <a:solidFill>
                  <a:srgbClr val="2A2D2B"/>
                </a:solidFill>
                <a:latin typeface="Arial"/>
                <a:cs typeface="Arial"/>
              </a:rPr>
              <a:t>i</a:t>
            </a: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te</a:t>
            </a:r>
            <a:r>
              <a:rPr sz="1950" spc="20" dirty="0">
                <a:solidFill>
                  <a:srgbClr val="2A2D2B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deve</a:t>
            </a:r>
            <a:r>
              <a:rPr sz="1950" spc="20" dirty="0">
                <a:solidFill>
                  <a:srgbClr val="2A2D2B"/>
                </a:solidFill>
                <a:latin typeface="Arial"/>
                <a:cs typeface="Arial"/>
              </a:rPr>
              <a:t>l</a:t>
            </a:r>
            <a:r>
              <a:rPr sz="1950" dirty="0">
                <a:solidFill>
                  <a:srgbClr val="2A2D2B"/>
                </a:solidFill>
                <a:latin typeface="Arial"/>
                <a:cs typeface="Arial"/>
              </a:rPr>
              <a:t>opment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1272" y="2026235"/>
            <a:ext cx="0" cy="7183120"/>
          </a:xfrm>
          <a:custGeom>
            <a:avLst/>
            <a:gdLst/>
            <a:ahLst/>
            <a:cxnLst/>
            <a:rect l="l" t="t" r="r" b="b"/>
            <a:pathLst>
              <a:path h="7183120">
                <a:moveTo>
                  <a:pt x="0" y="7182678"/>
                </a:moveTo>
                <a:lnTo>
                  <a:pt x="0" y="0"/>
                </a:lnTo>
              </a:path>
            </a:pathLst>
          </a:custGeom>
          <a:ln w="8834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1787" y="9217748"/>
            <a:ext cx="5888990" cy="0"/>
          </a:xfrm>
          <a:custGeom>
            <a:avLst/>
            <a:gdLst/>
            <a:ahLst/>
            <a:cxnLst/>
            <a:rect l="l" t="t" r="r" b="b"/>
            <a:pathLst>
              <a:path w="5888990">
                <a:moveTo>
                  <a:pt x="5888837" y="0"/>
                </a:moveTo>
                <a:lnTo>
                  <a:pt x="0" y="0"/>
                </a:lnTo>
              </a:path>
            </a:pathLst>
          </a:custGeom>
          <a:ln w="4417">
            <a:solidFill>
              <a:srgbClr val="57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38460" y="1275279"/>
            <a:ext cx="0" cy="7947025"/>
          </a:xfrm>
          <a:custGeom>
            <a:avLst/>
            <a:gdLst/>
            <a:ahLst/>
            <a:cxnLst/>
            <a:rect l="l" t="t" r="r" b="b"/>
            <a:pathLst>
              <a:path h="7947025">
                <a:moveTo>
                  <a:pt x="0" y="7946886"/>
                </a:moveTo>
                <a:lnTo>
                  <a:pt x="0" y="0"/>
                </a:lnTo>
              </a:path>
            </a:pathLst>
          </a:custGeom>
          <a:ln w="13252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4777" y="1281904"/>
            <a:ext cx="5884545" cy="0"/>
          </a:xfrm>
          <a:custGeom>
            <a:avLst/>
            <a:gdLst/>
            <a:ahLst/>
            <a:cxnLst/>
            <a:rect l="l" t="t" r="r" b="b"/>
            <a:pathLst>
              <a:path w="5884545">
                <a:moveTo>
                  <a:pt x="5884507" y="0"/>
                </a:moveTo>
                <a:lnTo>
                  <a:pt x="0" y="0"/>
                </a:lnTo>
              </a:path>
            </a:pathLst>
          </a:custGeom>
          <a:ln w="8834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01064" y="5626408"/>
            <a:ext cx="0" cy="2372360"/>
          </a:xfrm>
          <a:custGeom>
            <a:avLst/>
            <a:gdLst/>
            <a:ahLst/>
            <a:cxnLst/>
            <a:rect l="l" t="t" r="r" b="b"/>
            <a:pathLst>
              <a:path h="2372359">
                <a:moveTo>
                  <a:pt x="0" y="2372140"/>
                </a:moveTo>
                <a:lnTo>
                  <a:pt x="0" y="0"/>
                </a:lnTo>
              </a:path>
            </a:pathLst>
          </a:custGeom>
          <a:ln w="132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1873" y="9162793"/>
            <a:ext cx="177800" cy="4921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82A2A"/>
                </a:solidFill>
                <a:latin typeface="Arial"/>
                <a:cs typeface="Arial"/>
              </a:rPr>
              <a:t>S</a:t>
            </a:r>
            <a:r>
              <a:rPr sz="1200" spc="-55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282A2A"/>
                </a:solidFill>
                <a:latin typeface="Arial"/>
                <a:cs typeface="Arial"/>
              </a:rPr>
              <a:t>ide</a:t>
            </a:r>
            <a:r>
              <a:rPr sz="1200" spc="6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82A2A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0166" y="2036052"/>
            <a:ext cx="0" cy="7217409"/>
          </a:xfrm>
          <a:custGeom>
            <a:avLst/>
            <a:gdLst/>
            <a:ahLst/>
            <a:cxnLst/>
            <a:rect l="l" t="t" r="r" b="b"/>
            <a:pathLst>
              <a:path h="7217409">
                <a:moveTo>
                  <a:pt x="0" y="7217170"/>
                </a:moveTo>
                <a:lnTo>
                  <a:pt x="0" y="0"/>
                </a:lnTo>
              </a:path>
            </a:pathLst>
          </a:custGeom>
          <a:ln w="8948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5752" y="9250986"/>
            <a:ext cx="6099810" cy="0"/>
          </a:xfrm>
          <a:custGeom>
            <a:avLst/>
            <a:gdLst/>
            <a:ahLst/>
            <a:cxnLst/>
            <a:rect l="l" t="t" r="r" b="b"/>
            <a:pathLst>
              <a:path w="6099809">
                <a:moveTo>
                  <a:pt x="6099634" y="0"/>
                </a:moveTo>
                <a:lnTo>
                  <a:pt x="0" y="0"/>
                </a:lnTo>
              </a:path>
            </a:pathLst>
          </a:custGeom>
          <a:ln w="8948">
            <a:solidFill>
              <a:srgbClr val="5B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1338" y="1062875"/>
            <a:ext cx="6099810" cy="0"/>
          </a:xfrm>
          <a:custGeom>
            <a:avLst/>
            <a:gdLst/>
            <a:ahLst/>
            <a:cxnLst/>
            <a:rect l="l" t="t" r="r" b="b"/>
            <a:pathLst>
              <a:path w="6099809">
                <a:moveTo>
                  <a:pt x="6099634" y="0"/>
                </a:moveTo>
                <a:lnTo>
                  <a:pt x="0" y="0"/>
                </a:lnTo>
              </a:path>
            </a:pathLst>
          </a:custGeom>
          <a:ln w="13423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78766" y="1047215"/>
            <a:ext cx="0" cy="8214995"/>
          </a:xfrm>
          <a:custGeom>
            <a:avLst/>
            <a:gdLst/>
            <a:ahLst/>
            <a:cxnLst/>
            <a:rect l="l" t="t" r="r" b="b"/>
            <a:pathLst>
              <a:path h="8214995">
                <a:moveTo>
                  <a:pt x="0" y="8214957"/>
                </a:moveTo>
                <a:lnTo>
                  <a:pt x="0" y="0"/>
                </a:lnTo>
              </a:path>
            </a:pathLst>
          </a:custGeom>
          <a:ln w="13423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5134" y="9133699"/>
            <a:ext cx="171450" cy="4857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282A2A"/>
                </a:solidFill>
                <a:latin typeface="Arial"/>
                <a:cs typeface="Arial"/>
              </a:rPr>
              <a:t>S</a:t>
            </a:r>
            <a:r>
              <a:rPr sz="1150" spc="-20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150" spc="-195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150" dirty="0">
                <a:solidFill>
                  <a:srgbClr val="282A2A"/>
                </a:solidFill>
                <a:latin typeface="Arial"/>
                <a:cs typeface="Arial"/>
              </a:rPr>
              <a:t>de</a:t>
            </a:r>
            <a:r>
              <a:rPr sz="1150" spc="4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82A2A"/>
                </a:solidFill>
                <a:latin typeface="Arial"/>
                <a:cs typeface="Arial"/>
              </a:rPr>
              <a:t>7</a:t>
            </a:r>
            <a:endParaRPr sz="1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5993" y="1954532"/>
            <a:ext cx="1523365" cy="6233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51130">
              <a:lnSpc>
                <a:spcPct val="100000"/>
              </a:lnSpc>
            </a:pPr>
            <a:r>
              <a:rPr sz="3850" dirty="0">
                <a:solidFill>
                  <a:srgbClr val="282A2A"/>
                </a:solidFill>
                <a:latin typeface="Arial"/>
                <a:cs typeface="Arial"/>
              </a:rPr>
              <a:t>Grant</a:t>
            </a:r>
            <a:r>
              <a:rPr sz="3850" spc="2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282A2A"/>
                </a:solidFill>
                <a:latin typeface="Arial"/>
                <a:cs typeface="Arial"/>
              </a:rPr>
              <a:t>Appl</a:t>
            </a:r>
            <a:r>
              <a:rPr sz="3850" spc="235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3850" dirty="0">
                <a:solidFill>
                  <a:srgbClr val="282A2A"/>
                </a:solidFill>
                <a:latin typeface="Arial"/>
                <a:cs typeface="Arial"/>
              </a:rPr>
              <a:t>cation</a:t>
            </a:r>
            <a:r>
              <a:rPr sz="3850" spc="18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282A2A"/>
                </a:solidFill>
                <a:latin typeface="Arial"/>
                <a:cs typeface="Arial"/>
              </a:rPr>
              <a:t>Summary</a:t>
            </a:r>
            <a:endParaRPr sz="3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Project</a:t>
            </a:r>
            <a:r>
              <a:rPr sz="1750" spc="5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cost</a:t>
            </a:r>
            <a:endParaRPr sz="1750">
              <a:latin typeface="Arial"/>
              <a:cs typeface="Arial"/>
            </a:endParaRPr>
          </a:p>
          <a:p>
            <a:pPr marL="361315" marR="254635">
              <a:lnSpc>
                <a:spcPct val="100899"/>
              </a:lnSpc>
            </a:pP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Grant</a:t>
            </a:r>
            <a:r>
              <a:rPr sz="1750" spc="5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amount</a:t>
            </a:r>
            <a:r>
              <a:rPr sz="1750" spc="12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requested</a:t>
            </a:r>
            <a:r>
              <a:rPr sz="1750" spc="6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by</a:t>
            </a:r>
            <a:r>
              <a:rPr sz="1750" spc="-3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Motorola</a:t>
            </a:r>
            <a:r>
              <a:rPr sz="1750" spc="-3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from</a:t>
            </a:r>
            <a:r>
              <a:rPr sz="1750" spc="24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NTIA</a:t>
            </a:r>
            <a:r>
              <a:rPr sz="1750" spc="8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$50.6M Motoro</a:t>
            </a:r>
            <a:r>
              <a:rPr sz="1750" spc="-20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a</a:t>
            </a:r>
            <a:r>
              <a:rPr sz="1750" spc="-1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match</a:t>
            </a:r>
            <a:r>
              <a:rPr sz="1750" spc="5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$21.SM</a:t>
            </a:r>
            <a:endParaRPr sz="1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72912" y="8388282"/>
            <a:ext cx="247650" cy="1130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•</a:t>
            </a:r>
            <a:endParaRPr sz="1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23356" y="8394505"/>
            <a:ext cx="247650" cy="106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•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23356" y="2071637"/>
            <a:ext cx="1329055" cy="61163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Key</a:t>
            </a:r>
            <a:r>
              <a:rPr sz="1750" spc="-8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components</a:t>
            </a:r>
            <a:endParaRPr sz="1750">
              <a:latin typeface="Arial"/>
              <a:cs typeface="Arial"/>
            </a:endParaRPr>
          </a:p>
          <a:p>
            <a:pPr marL="513715">
              <a:lnSpc>
                <a:spcPct val="100000"/>
              </a:lnSpc>
              <a:spcBef>
                <a:spcPts val="5"/>
              </a:spcBef>
            </a:pP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Public</a:t>
            </a:r>
            <a:r>
              <a:rPr sz="1750" spc="6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Safety</a:t>
            </a:r>
            <a:r>
              <a:rPr sz="1750" spc="13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spc="-150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282A2A"/>
                </a:solidFill>
                <a:latin typeface="Arial"/>
                <a:cs typeface="Arial"/>
              </a:rPr>
              <a:t>TE</a:t>
            </a:r>
            <a:r>
              <a:rPr sz="1800" spc="10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network,</a:t>
            </a:r>
            <a:r>
              <a:rPr sz="1750" spc="12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193</a:t>
            </a:r>
            <a:r>
              <a:rPr sz="1750" spc="-5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S</a:t>
            </a:r>
            <a:r>
              <a:rPr sz="1750" spc="-120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tes</a:t>
            </a:r>
            <a:endParaRPr sz="1750">
              <a:latin typeface="Arial"/>
              <a:cs typeface="Arial"/>
            </a:endParaRPr>
          </a:p>
          <a:p>
            <a:pPr marL="737235" marR="485775" indent="-224154">
              <a:lnSpc>
                <a:spcPts val="2120"/>
              </a:lnSpc>
              <a:spcBef>
                <a:spcPts val="60"/>
              </a:spcBef>
            </a:pP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Uses</a:t>
            </a:r>
            <a:r>
              <a:rPr sz="1750" spc="1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p</a:t>
            </a:r>
            <a:r>
              <a:rPr sz="1750" spc="-75" dirty="0">
                <a:solidFill>
                  <a:srgbClr val="282A2A"/>
                </a:solidFill>
                <a:latin typeface="Arial"/>
                <a:cs typeface="Arial"/>
              </a:rPr>
              <a:t>u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b</a:t>
            </a:r>
            <a:r>
              <a:rPr sz="1750" spc="-10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750" spc="-175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c</a:t>
            </a:r>
            <a:r>
              <a:rPr sz="1750" spc="-3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assets</a:t>
            </a:r>
            <a:r>
              <a:rPr sz="1750" spc="9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(sites,</a:t>
            </a:r>
            <a:r>
              <a:rPr sz="1750" spc="-1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towers,</a:t>
            </a:r>
            <a:r>
              <a:rPr sz="1750" spc="16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backhaul,</a:t>
            </a:r>
            <a:r>
              <a:rPr sz="1750" spc="13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space, power)</a:t>
            </a:r>
            <a:endParaRPr sz="1750">
              <a:latin typeface="Arial"/>
              <a:cs typeface="Arial"/>
            </a:endParaRPr>
          </a:p>
          <a:p>
            <a:pPr marL="509270">
              <a:lnSpc>
                <a:spcPts val="2045"/>
              </a:lnSpc>
            </a:pP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Owned,</a:t>
            </a:r>
            <a:r>
              <a:rPr sz="1750" spc="15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managed</a:t>
            </a:r>
            <a:r>
              <a:rPr sz="1750" spc="14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CORE</a:t>
            </a:r>
            <a:r>
              <a:rPr sz="1750" spc="11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(Central</a:t>
            </a:r>
            <a:r>
              <a:rPr sz="1750" spc="3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computer</a:t>
            </a:r>
            <a:r>
              <a:rPr sz="1750" spc="11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equ</a:t>
            </a:r>
            <a:r>
              <a:rPr sz="1750" spc="45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pm</a:t>
            </a:r>
            <a:r>
              <a:rPr sz="1750" spc="-55" dirty="0">
                <a:solidFill>
                  <a:srgbClr val="282A2A"/>
                </a:solidFill>
                <a:latin typeface="Arial"/>
                <a:cs typeface="Arial"/>
              </a:rPr>
              <a:t>e</a:t>
            </a:r>
            <a:r>
              <a:rPr sz="1750" spc="-185" dirty="0">
                <a:solidFill>
                  <a:srgbClr val="282A2A"/>
                </a:solidFill>
                <a:latin typeface="Arial"/>
                <a:cs typeface="Arial"/>
              </a:rPr>
              <a:t>n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t)</a:t>
            </a:r>
            <a:endParaRPr sz="1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47571" y="8394505"/>
            <a:ext cx="247650" cy="106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•</a:t>
            </a:r>
            <a:endParaRPr sz="1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47571" y="3092075"/>
            <a:ext cx="1219200" cy="50958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522605" marR="207645" indent="-510540">
              <a:lnSpc>
                <a:spcPct val="122500"/>
              </a:lnSpc>
            </a:pP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Pub</a:t>
            </a:r>
            <a:r>
              <a:rPr sz="1750" spc="20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ic</a:t>
            </a:r>
            <a:r>
              <a:rPr sz="1750" spc="2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broadband</a:t>
            </a:r>
            <a:r>
              <a:rPr sz="1750" spc="2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access</a:t>
            </a:r>
            <a:r>
              <a:rPr sz="1750" spc="15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network</a:t>
            </a:r>
            <a:r>
              <a:rPr sz="1750" spc="15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(5.2,</a:t>
            </a:r>
            <a:r>
              <a:rPr sz="1750" spc="6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5.4</a:t>
            </a:r>
            <a:r>
              <a:rPr sz="1750" spc="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GHz) </a:t>
            </a:r>
            <a:r>
              <a:rPr sz="1750" spc="-330" dirty="0">
                <a:solidFill>
                  <a:srgbClr val="282A2A"/>
                </a:solidFill>
                <a:latin typeface="Arial"/>
                <a:cs typeface="Arial"/>
              </a:rPr>
              <a:t>1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93</a:t>
            </a:r>
            <a:r>
              <a:rPr sz="1750" spc="7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sites</a:t>
            </a:r>
            <a:endParaRPr sz="1750">
              <a:latin typeface="Arial"/>
              <a:cs typeface="Arial"/>
            </a:endParaRPr>
          </a:p>
          <a:p>
            <a:pPr marL="518159">
              <a:lnSpc>
                <a:spcPct val="100000"/>
              </a:lnSpc>
              <a:spcBef>
                <a:spcPts val="434"/>
              </a:spcBef>
            </a:pPr>
            <a:r>
              <a:rPr sz="1750" dirty="0">
                <a:solidFill>
                  <a:srgbClr val="3B3F3F"/>
                </a:solidFill>
                <a:latin typeface="Arial"/>
                <a:cs typeface="Arial"/>
              </a:rPr>
              <a:t>Un</a:t>
            </a:r>
            <a:r>
              <a:rPr sz="1750" spc="-45" dirty="0">
                <a:solidFill>
                  <a:srgbClr val="3B3F3F"/>
                </a:solidFill>
                <a:latin typeface="Arial"/>
                <a:cs typeface="Arial"/>
              </a:rPr>
              <a:t>l</a:t>
            </a:r>
            <a:r>
              <a:rPr sz="1750" spc="-175" dirty="0">
                <a:solidFill>
                  <a:srgbClr val="3B3F3F"/>
                </a:solidFill>
                <a:latin typeface="Arial"/>
                <a:cs typeface="Arial"/>
              </a:rPr>
              <a:t>i</a:t>
            </a:r>
            <a:r>
              <a:rPr sz="1750" dirty="0">
                <a:solidFill>
                  <a:srgbClr val="3B3F3F"/>
                </a:solidFill>
                <a:latin typeface="Arial"/>
                <a:cs typeface="Arial"/>
              </a:rPr>
              <a:t>censed</a:t>
            </a:r>
            <a:r>
              <a:rPr sz="1750" spc="85" dirty="0">
                <a:solidFill>
                  <a:srgbClr val="3B3F3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B3F3F"/>
                </a:solidFill>
                <a:latin typeface="Arial"/>
                <a:cs typeface="Arial"/>
              </a:rPr>
              <a:t>spectrum</a:t>
            </a:r>
            <a:r>
              <a:rPr sz="1750" spc="100" dirty="0">
                <a:solidFill>
                  <a:srgbClr val="3B3F3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for</a:t>
            </a:r>
            <a:r>
              <a:rPr sz="1750" spc="6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B3F3F"/>
                </a:solidFill>
                <a:latin typeface="Arial"/>
                <a:cs typeface="Arial"/>
              </a:rPr>
              <a:t>open</a:t>
            </a:r>
            <a:r>
              <a:rPr sz="1750" spc="60" dirty="0">
                <a:solidFill>
                  <a:srgbClr val="3B3F3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B3F3F"/>
                </a:solidFill>
                <a:latin typeface="Arial"/>
                <a:cs typeface="Arial"/>
              </a:rPr>
              <a:t>access</a:t>
            </a:r>
            <a:endParaRPr sz="1750">
              <a:latin typeface="Arial"/>
              <a:cs typeface="Arial"/>
            </a:endParaRPr>
          </a:p>
          <a:p>
            <a:pPr marL="513715">
              <a:lnSpc>
                <a:spcPct val="100000"/>
              </a:lnSpc>
              <a:spcBef>
                <a:spcPts val="434"/>
              </a:spcBef>
            </a:pP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7</a:t>
            </a:r>
            <a:r>
              <a:rPr sz="1750" spc="5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spc="-185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nternet</a:t>
            </a:r>
            <a:r>
              <a:rPr sz="1750" spc="9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Service</a:t>
            </a:r>
            <a:r>
              <a:rPr sz="1750" spc="14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Prov</a:t>
            </a:r>
            <a:r>
              <a:rPr sz="1750" spc="-50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ders</a:t>
            </a:r>
            <a:r>
              <a:rPr sz="1750" spc="16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(</a:t>
            </a:r>
            <a:r>
              <a:rPr sz="1750" spc="-45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SP)</a:t>
            </a:r>
            <a:r>
              <a:rPr sz="1750" spc="2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as</a:t>
            </a:r>
            <a:r>
              <a:rPr sz="1750" spc="7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82A2A"/>
                </a:solidFill>
                <a:latin typeface="Arial"/>
                <a:cs typeface="Arial"/>
              </a:rPr>
              <a:t>partners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7227" y="1276361"/>
            <a:ext cx="0" cy="7827009"/>
          </a:xfrm>
          <a:custGeom>
            <a:avLst/>
            <a:gdLst/>
            <a:ahLst/>
            <a:cxnLst/>
            <a:rect l="l" t="t" r="r" b="b"/>
            <a:pathLst>
              <a:path h="7827009">
                <a:moveTo>
                  <a:pt x="0" y="7826664"/>
                </a:moveTo>
                <a:lnTo>
                  <a:pt x="0" y="0"/>
                </a:lnTo>
              </a:path>
            </a:pathLst>
          </a:custGeom>
          <a:ln w="8909">
            <a:solidFill>
              <a:srgbClr val="54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29837" y="9105253"/>
            <a:ext cx="5301615" cy="0"/>
          </a:xfrm>
          <a:custGeom>
            <a:avLst/>
            <a:gdLst/>
            <a:ahLst/>
            <a:cxnLst/>
            <a:rect l="l" t="t" r="r" b="b"/>
            <a:pathLst>
              <a:path w="5301615">
                <a:moveTo>
                  <a:pt x="5301354" y="0"/>
                </a:moveTo>
                <a:lnTo>
                  <a:pt x="0" y="0"/>
                </a:lnTo>
              </a:path>
            </a:pathLst>
          </a:custGeom>
          <a:ln w="8909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7227" y="1283042"/>
            <a:ext cx="5822950" cy="0"/>
          </a:xfrm>
          <a:custGeom>
            <a:avLst/>
            <a:gdLst/>
            <a:ahLst/>
            <a:cxnLst/>
            <a:rect l="l" t="t" r="r" b="b"/>
            <a:pathLst>
              <a:path w="5822950">
                <a:moveTo>
                  <a:pt x="5822727" y="0"/>
                </a:moveTo>
                <a:lnTo>
                  <a:pt x="0" y="0"/>
                </a:lnTo>
              </a:path>
            </a:pathLst>
          </a:custGeom>
          <a:ln w="13363">
            <a:solidFill>
              <a:srgbClr val="38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31192" y="1276361"/>
            <a:ext cx="0" cy="7835900"/>
          </a:xfrm>
          <a:custGeom>
            <a:avLst/>
            <a:gdLst/>
            <a:ahLst/>
            <a:cxnLst/>
            <a:rect l="l" t="t" r="r" b="b"/>
            <a:pathLst>
              <a:path h="7835900">
                <a:moveTo>
                  <a:pt x="0" y="7835573"/>
                </a:moveTo>
                <a:lnTo>
                  <a:pt x="0" y="0"/>
                </a:lnTo>
              </a:path>
            </a:pathLst>
          </a:custGeom>
          <a:ln w="13363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6246" y="9139487"/>
            <a:ext cx="171450" cy="4933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282A2A"/>
                </a:solidFill>
                <a:latin typeface="Arial"/>
                <a:cs typeface="Arial"/>
              </a:rPr>
              <a:t>S</a:t>
            </a:r>
            <a:r>
              <a:rPr sz="1150" spc="-10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150" dirty="0">
                <a:solidFill>
                  <a:srgbClr val="282A2A"/>
                </a:solidFill>
                <a:latin typeface="Arial"/>
                <a:cs typeface="Arial"/>
              </a:rPr>
              <a:t>ide</a:t>
            </a:r>
            <a:r>
              <a:rPr sz="1150" spc="3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82A2A"/>
                </a:solidFill>
                <a:latin typeface="Arial"/>
                <a:cs typeface="Arial"/>
              </a:rPr>
              <a:t>8</a:t>
            </a:r>
            <a:endParaRPr sz="1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16778" y="2319509"/>
            <a:ext cx="965200" cy="60394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028065">
              <a:lnSpc>
                <a:spcPct val="100000"/>
              </a:lnSpc>
            </a:pPr>
            <a:r>
              <a:rPr sz="3750" dirty="0">
                <a:solidFill>
                  <a:srgbClr val="282A2A"/>
                </a:solidFill>
                <a:latin typeface="Arial"/>
                <a:cs typeface="Arial"/>
              </a:rPr>
              <a:t>Design</a:t>
            </a:r>
            <a:r>
              <a:rPr sz="3750" spc="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3750" dirty="0">
                <a:solidFill>
                  <a:srgbClr val="282A2A"/>
                </a:solidFill>
                <a:latin typeface="Arial"/>
                <a:cs typeface="Arial"/>
              </a:rPr>
              <a:t>Assumpt</a:t>
            </a:r>
            <a:r>
              <a:rPr sz="3750" spc="360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3750" dirty="0">
                <a:solidFill>
                  <a:srgbClr val="282A2A"/>
                </a:solidFill>
                <a:latin typeface="Arial"/>
                <a:cs typeface="Arial"/>
              </a:rPr>
              <a:t>ons</a:t>
            </a:r>
            <a:endParaRPr sz="3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Agencies</a:t>
            </a:r>
            <a:r>
              <a:rPr sz="1700" spc="18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will</a:t>
            </a:r>
            <a:r>
              <a:rPr sz="1700" spc="9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provide </a:t>
            </a:r>
            <a:r>
              <a:rPr sz="1650" b="1" dirty="0">
                <a:solidFill>
                  <a:srgbClr val="282A2A"/>
                </a:solidFill>
                <a:latin typeface="Arial"/>
                <a:cs typeface="Arial"/>
              </a:rPr>
              <a:t>"installation </a:t>
            </a:r>
            <a:r>
              <a:rPr sz="1650" b="1" spc="-204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282A2A"/>
                </a:solidFill>
                <a:latin typeface="Arial"/>
                <a:cs typeface="Arial"/>
              </a:rPr>
              <a:t>ready"</a:t>
            </a:r>
            <a:r>
              <a:rPr sz="1650" b="1" spc="-1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s</a:t>
            </a:r>
            <a:r>
              <a:rPr sz="1700" spc="-50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tes</a:t>
            </a:r>
            <a:r>
              <a:rPr sz="1700" spc="7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for</a:t>
            </a:r>
            <a:r>
              <a:rPr sz="1700" spc="7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deployment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40354" y="8541225"/>
            <a:ext cx="241300" cy="93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57345" y="8541225"/>
            <a:ext cx="241300" cy="93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57345" y="2459877"/>
            <a:ext cx="495934" cy="58991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 indent="8890">
              <a:lnSpc>
                <a:spcPts val="2000"/>
              </a:lnSpc>
            </a:pP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Phys</a:t>
            </a:r>
            <a:r>
              <a:rPr sz="1700" spc="-20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cal</a:t>
            </a:r>
            <a:r>
              <a:rPr sz="1700" spc="-3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space</a:t>
            </a:r>
            <a:r>
              <a:rPr sz="1700" spc="10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spc="-175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s</a:t>
            </a:r>
            <a:r>
              <a:rPr sz="1700" spc="6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avai</a:t>
            </a:r>
            <a:r>
              <a:rPr sz="1700" spc="10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ab</a:t>
            </a:r>
            <a:r>
              <a:rPr sz="1700" spc="-5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e</a:t>
            </a:r>
            <a:r>
              <a:rPr sz="1700" spc="1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at</a:t>
            </a:r>
            <a:r>
              <a:rPr sz="1700" spc="-2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each</a:t>
            </a:r>
            <a:r>
              <a:rPr sz="1700" spc="5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s</a:t>
            </a:r>
            <a:r>
              <a:rPr sz="1700" spc="-90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te</a:t>
            </a:r>
            <a:r>
              <a:rPr sz="1700" spc="1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to</a:t>
            </a:r>
            <a:r>
              <a:rPr sz="1700" spc="1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accommodate </a:t>
            </a:r>
            <a:r>
              <a:rPr sz="1700" spc="-18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spc="-105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TE equ</a:t>
            </a:r>
            <a:r>
              <a:rPr sz="1700" spc="15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pment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28452" y="8544088"/>
            <a:ext cx="241300" cy="996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28452" y="2075730"/>
            <a:ext cx="758825" cy="62833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 indent="4445">
              <a:lnSpc>
                <a:spcPct val="100000"/>
              </a:lnSpc>
            </a:pP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Public</a:t>
            </a:r>
            <a:r>
              <a:rPr sz="1700" spc="8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access</a:t>
            </a:r>
            <a:r>
              <a:rPr sz="1700" spc="14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network</a:t>
            </a:r>
            <a:r>
              <a:rPr sz="1700" spc="10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backhaul</a:t>
            </a:r>
            <a:r>
              <a:rPr sz="1700" spc="8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spc="-175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s</a:t>
            </a:r>
            <a:r>
              <a:rPr sz="1700" spc="1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comp</a:t>
            </a:r>
            <a:r>
              <a:rPr sz="1700" spc="15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etely</a:t>
            </a:r>
            <a:r>
              <a:rPr sz="1700" spc="4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separate</a:t>
            </a:r>
            <a:r>
              <a:rPr sz="1700" spc="6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from</a:t>
            </a:r>
            <a:r>
              <a:rPr sz="1700" spc="16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spc="-110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TE network</a:t>
            </a:r>
            <a:endParaRPr sz="1700">
              <a:latin typeface="Arial"/>
              <a:cs typeface="Arial"/>
            </a:endParaRPr>
          </a:p>
          <a:p>
            <a:pPr marL="101600">
              <a:lnSpc>
                <a:spcPts val="2035"/>
              </a:lnSpc>
            </a:pP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- </a:t>
            </a:r>
            <a:r>
              <a:rPr sz="1700" spc="-3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No</a:t>
            </a:r>
            <a:r>
              <a:rPr sz="1700" spc="11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backhaul</a:t>
            </a:r>
            <a:r>
              <a:rPr sz="1700" spc="8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is</a:t>
            </a:r>
            <a:r>
              <a:rPr sz="1700" spc="4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shared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36148" y="8544088"/>
            <a:ext cx="241300" cy="996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36148" y="2636363"/>
            <a:ext cx="241300" cy="5718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Expected</a:t>
            </a:r>
            <a:r>
              <a:rPr sz="1700" spc="-2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to</a:t>
            </a:r>
            <a:r>
              <a:rPr sz="1700" spc="6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be</a:t>
            </a:r>
            <a:r>
              <a:rPr sz="1700" spc="7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12,000</a:t>
            </a:r>
            <a:r>
              <a:rPr sz="1700" spc="-1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concurrent</a:t>
            </a:r>
            <a:r>
              <a:rPr sz="1700" spc="17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users</a:t>
            </a:r>
            <a:r>
              <a:rPr sz="1700" spc="7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on</a:t>
            </a:r>
            <a:r>
              <a:rPr sz="1700" spc="-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the</a:t>
            </a:r>
            <a:r>
              <a:rPr sz="1700" spc="13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spc="-105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TE</a:t>
            </a:r>
            <a:r>
              <a:rPr sz="1700" spc="2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system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48758" y="8542498"/>
            <a:ext cx="241300" cy="1060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48758" y="4057201"/>
            <a:ext cx="241300" cy="42970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Un</a:t>
            </a:r>
            <a:r>
              <a:rPr sz="1700" spc="-140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form</a:t>
            </a:r>
            <a:r>
              <a:rPr sz="1700" spc="13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user distr</a:t>
            </a:r>
            <a:r>
              <a:rPr sz="1700" spc="60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but</a:t>
            </a:r>
            <a:r>
              <a:rPr sz="1700" spc="-50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on</a:t>
            </a:r>
            <a:r>
              <a:rPr sz="1700" spc="9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across</a:t>
            </a:r>
            <a:r>
              <a:rPr sz="1700" spc="9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each</a:t>
            </a:r>
            <a:r>
              <a:rPr sz="1700" spc="5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82A2A"/>
                </a:solidFill>
                <a:latin typeface="Arial"/>
                <a:cs typeface="Arial"/>
              </a:rPr>
              <a:t>county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3407" y="1302255"/>
            <a:ext cx="0" cy="7691755"/>
          </a:xfrm>
          <a:custGeom>
            <a:avLst/>
            <a:gdLst/>
            <a:ahLst/>
            <a:cxnLst/>
            <a:rect l="l" t="t" r="r" b="b"/>
            <a:pathLst>
              <a:path h="7691755">
                <a:moveTo>
                  <a:pt x="0" y="7691454"/>
                </a:moveTo>
                <a:lnTo>
                  <a:pt x="0" y="0"/>
                </a:lnTo>
              </a:path>
            </a:pathLst>
          </a:custGeom>
          <a:ln w="8948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8993" y="8998183"/>
            <a:ext cx="5151120" cy="0"/>
          </a:xfrm>
          <a:custGeom>
            <a:avLst/>
            <a:gdLst/>
            <a:ahLst/>
            <a:cxnLst/>
            <a:rect l="l" t="t" r="r" b="b"/>
            <a:pathLst>
              <a:path w="5151120">
                <a:moveTo>
                  <a:pt x="5150704" y="0"/>
                </a:moveTo>
                <a:lnTo>
                  <a:pt x="0" y="0"/>
                </a:lnTo>
              </a:path>
            </a:pathLst>
          </a:custGeom>
          <a:ln w="4474">
            <a:solidFill>
              <a:srgbClr val="575B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8993" y="1300017"/>
            <a:ext cx="5711825" cy="0"/>
          </a:xfrm>
          <a:custGeom>
            <a:avLst/>
            <a:gdLst/>
            <a:ahLst/>
            <a:cxnLst/>
            <a:rect l="l" t="t" r="r" b="b"/>
            <a:pathLst>
              <a:path w="5711825">
                <a:moveTo>
                  <a:pt x="5711235" y="0"/>
                </a:moveTo>
                <a:lnTo>
                  <a:pt x="0" y="0"/>
                </a:lnTo>
              </a:path>
            </a:pathLst>
          </a:custGeom>
          <a:ln w="8948">
            <a:solidFill>
              <a:srgbClr val="383B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08021" y="1288831"/>
            <a:ext cx="0" cy="7718425"/>
          </a:xfrm>
          <a:custGeom>
            <a:avLst/>
            <a:gdLst/>
            <a:ahLst/>
            <a:cxnLst/>
            <a:rect l="l" t="t" r="r" b="b"/>
            <a:pathLst>
              <a:path h="7718425">
                <a:moveTo>
                  <a:pt x="0" y="7718301"/>
                </a:moveTo>
                <a:lnTo>
                  <a:pt x="0" y="0"/>
                </a:lnTo>
              </a:path>
            </a:pathLst>
          </a:custGeom>
          <a:ln w="13423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8815" y="9125553"/>
            <a:ext cx="177800" cy="4940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82A2A"/>
                </a:solidFill>
                <a:latin typeface="Arial"/>
                <a:cs typeface="Arial"/>
              </a:rPr>
              <a:t>Slide</a:t>
            </a:r>
            <a:r>
              <a:rPr sz="1200" spc="7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82A2A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50725" y="3367541"/>
            <a:ext cx="947419" cy="48831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336675">
              <a:lnSpc>
                <a:spcPct val="100000"/>
              </a:lnSpc>
            </a:pPr>
            <a:r>
              <a:rPr sz="3550" dirty="0">
                <a:solidFill>
                  <a:srgbClr val="282A2A"/>
                </a:solidFill>
                <a:latin typeface="Arial"/>
                <a:cs typeface="Arial"/>
              </a:rPr>
              <a:t>Project</a:t>
            </a:r>
            <a:r>
              <a:rPr sz="3550" spc="8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3550" dirty="0">
                <a:solidFill>
                  <a:srgbClr val="282A2A"/>
                </a:solidFill>
                <a:latin typeface="Arial"/>
                <a:cs typeface="Arial"/>
              </a:rPr>
              <a:t>Summary</a:t>
            </a:r>
            <a:endParaRPr sz="3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BayWEB</a:t>
            </a:r>
            <a:r>
              <a:rPr sz="1650" spc="7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proposes</a:t>
            </a:r>
            <a:r>
              <a:rPr sz="1650" spc="8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t</a:t>
            </a:r>
            <a:r>
              <a:rPr sz="1650" spc="114" dirty="0">
                <a:solidFill>
                  <a:srgbClr val="282A2A"/>
                </a:solidFill>
                <a:latin typeface="Arial"/>
                <a:cs typeface="Arial"/>
              </a:rPr>
              <a:t>o</a:t>
            </a:r>
            <a:r>
              <a:rPr sz="1650" dirty="0">
                <a:solidFill>
                  <a:srgbClr val="4D4D4D"/>
                </a:solidFill>
                <a:latin typeface="Arial"/>
                <a:cs typeface="Arial"/>
              </a:rPr>
              <a:t>:</a:t>
            </a:r>
            <a:endParaRPr sz="1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62648" y="8437123"/>
            <a:ext cx="234950" cy="996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18638" y="7997763"/>
            <a:ext cx="234950" cy="1720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-</a:t>
            </a:r>
            <a:endParaRPr sz="1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18638" y="1894047"/>
            <a:ext cx="1096010" cy="60344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 indent="17780">
              <a:lnSpc>
                <a:spcPts val="1600"/>
              </a:lnSpc>
            </a:pP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Dep</a:t>
            </a:r>
            <a:r>
              <a:rPr sz="1650" spc="-45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oy</a:t>
            </a:r>
            <a:r>
              <a:rPr sz="1650" spc="3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broadband</a:t>
            </a:r>
            <a:r>
              <a:rPr sz="1650" spc="6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serv</a:t>
            </a:r>
            <a:r>
              <a:rPr sz="1650" spc="5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ces</a:t>
            </a:r>
            <a:r>
              <a:rPr sz="1650" spc="10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at</a:t>
            </a:r>
            <a:r>
              <a:rPr sz="1650" spc="-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200</a:t>
            </a:r>
            <a:r>
              <a:rPr sz="1650" spc="1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ex</a:t>
            </a:r>
            <a:r>
              <a:rPr sz="1650" spc="-10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sting</a:t>
            </a:r>
            <a:r>
              <a:rPr sz="1650" spc="10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pub</a:t>
            </a:r>
            <a:r>
              <a:rPr sz="1650" spc="55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650" spc="-155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c safety</a:t>
            </a:r>
            <a:r>
              <a:rPr sz="1650" spc="11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sites that</a:t>
            </a:r>
            <a:r>
              <a:rPr sz="1650" spc="2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will</a:t>
            </a:r>
            <a:r>
              <a:rPr sz="1650" spc="6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support</a:t>
            </a:r>
            <a:r>
              <a:rPr sz="1650" spc="10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a</a:t>
            </a:r>
            <a:r>
              <a:rPr sz="1650" spc="-25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most</a:t>
            </a:r>
            <a:r>
              <a:rPr sz="1650" spc="1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50,000</a:t>
            </a:r>
            <a:r>
              <a:rPr sz="1650" spc="14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pub</a:t>
            </a:r>
            <a:r>
              <a:rPr sz="1650" spc="-5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650" spc="-180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c</a:t>
            </a:r>
            <a:r>
              <a:rPr sz="1650" spc="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safety</a:t>
            </a:r>
            <a:r>
              <a:rPr sz="1650" spc="114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users</a:t>
            </a:r>
            <a:r>
              <a:rPr sz="1650" spc="8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and over</a:t>
            </a:r>
            <a:r>
              <a:rPr sz="1650" spc="9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500 pub</a:t>
            </a:r>
            <a:r>
              <a:rPr sz="1650" spc="35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650" spc="-155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c</a:t>
            </a:r>
            <a:r>
              <a:rPr sz="1650" spc="-3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safety facil</a:t>
            </a:r>
            <a:r>
              <a:rPr sz="1650" spc="15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ties</a:t>
            </a:r>
            <a:r>
              <a:rPr sz="1650" spc="7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w</a:t>
            </a:r>
            <a:r>
              <a:rPr sz="1650" spc="-35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th</a:t>
            </a:r>
            <a:r>
              <a:rPr sz="1650" spc="6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speeds</a:t>
            </a:r>
            <a:r>
              <a:rPr sz="1650" spc="15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of</a:t>
            </a:r>
            <a:r>
              <a:rPr sz="1650" spc="10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up</a:t>
            </a:r>
            <a:r>
              <a:rPr sz="1650" spc="-4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to</a:t>
            </a:r>
            <a:r>
              <a:rPr sz="1650" spc="1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6.5</a:t>
            </a:r>
            <a:r>
              <a:rPr sz="1650" spc="4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Mbps.</a:t>
            </a:r>
            <a:endParaRPr sz="1650">
              <a:latin typeface="Arial"/>
              <a:cs typeface="Arial"/>
            </a:endParaRPr>
          </a:p>
          <a:p>
            <a:pPr marL="21590" marR="353060" indent="-9525">
              <a:lnSpc>
                <a:spcPts val="1600"/>
              </a:lnSpc>
              <a:spcBef>
                <a:spcPts val="380"/>
              </a:spcBef>
            </a:pP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The</a:t>
            </a:r>
            <a:r>
              <a:rPr sz="1650" spc="4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coverage</a:t>
            </a:r>
            <a:r>
              <a:rPr sz="1650" spc="114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area</a:t>
            </a:r>
            <a:r>
              <a:rPr sz="1650" spc="-3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for</a:t>
            </a:r>
            <a:r>
              <a:rPr sz="1650" spc="7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this</a:t>
            </a:r>
            <a:r>
              <a:rPr sz="1650" spc="12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network</a:t>
            </a:r>
            <a:r>
              <a:rPr sz="1650" spc="13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encompasses </a:t>
            </a:r>
            <a:r>
              <a:rPr sz="1650" spc="-21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near</a:t>
            </a:r>
            <a:r>
              <a:rPr sz="1650" spc="-5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y</a:t>
            </a:r>
            <a:r>
              <a:rPr sz="1650" spc="5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2.5 m</a:t>
            </a:r>
            <a:r>
              <a:rPr sz="1650" spc="-35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llion</a:t>
            </a:r>
            <a:r>
              <a:rPr sz="1650" spc="3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households.</a:t>
            </a:r>
            <a:endParaRPr sz="1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76270" y="7997763"/>
            <a:ext cx="234950" cy="1720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-</a:t>
            </a:r>
            <a:endParaRPr sz="16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86864" y="8442990"/>
            <a:ext cx="234950" cy="93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86864" y="1835879"/>
            <a:ext cx="438150" cy="64236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Serve</a:t>
            </a:r>
            <a:r>
              <a:rPr sz="1650" spc="12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as</a:t>
            </a:r>
            <a:r>
              <a:rPr sz="1650" spc="1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a</a:t>
            </a:r>
            <a:r>
              <a:rPr sz="1650" spc="3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demonstration </a:t>
            </a:r>
            <a:r>
              <a:rPr sz="1650" spc="-16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project</a:t>
            </a:r>
            <a:r>
              <a:rPr sz="1650" spc="-4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for</a:t>
            </a:r>
            <a:r>
              <a:rPr sz="1650" spc="18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national</a:t>
            </a:r>
            <a:r>
              <a:rPr sz="1650" spc="3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spc="-180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mp</a:t>
            </a:r>
            <a:r>
              <a:rPr sz="1650" spc="-35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ementat</a:t>
            </a:r>
            <a:r>
              <a:rPr sz="1650" spc="90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on</a:t>
            </a:r>
            <a:r>
              <a:rPr sz="1650" spc="5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of</a:t>
            </a:r>
            <a:r>
              <a:rPr sz="1650" spc="3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700 MHz</a:t>
            </a:r>
            <a:r>
              <a:rPr sz="1650" spc="2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spc="-105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nteroperab</a:t>
            </a:r>
            <a:r>
              <a:rPr sz="1650" spc="110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e</a:t>
            </a:r>
            <a:r>
              <a:rPr sz="1650" spc="2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public</a:t>
            </a:r>
            <a:r>
              <a:rPr sz="1650" spc="1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safety</a:t>
            </a:r>
            <a:r>
              <a:rPr sz="1650" spc="4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w</a:t>
            </a:r>
            <a:r>
              <a:rPr sz="1650" spc="80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re</a:t>
            </a:r>
            <a:r>
              <a:rPr sz="1650" spc="-60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ess</a:t>
            </a:r>
            <a:r>
              <a:rPr sz="1650" spc="5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broadband</a:t>
            </a:r>
            <a:r>
              <a:rPr sz="1650" spc="10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networks.</a:t>
            </a:r>
            <a:endParaRPr sz="1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93045" y="8442990"/>
            <a:ext cx="234950" cy="93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93045" y="1818864"/>
            <a:ext cx="1047115" cy="64408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ct val="80700"/>
              </a:lnSpc>
            </a:pP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Offer</a:t>
            </a:r>
            <a:r>
              <a:rPr sz="1650" spc="3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who</a:t>
            </a:r>
            <a:r>
              <a:rPr sz="1650" spc="95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esale</a:t>
            </a:r>
            <a:r>
              <a:rPr sz="1650" spc="-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wire</a:t>
            </a:r>
            <a:r>
              <a:rPr sz="1650" spc="60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ess</a:t>
            </a:r>
            <a:r>
              <a:rPr sz="1650" spc="10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capacity</a:t>
            </a:r>
            <a:r>
              <a:rPr sz="1650" spc="10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to</a:t>
            </a:r>
            <a:r>
              <a:rPr sz="1650" spc="14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spc="-254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nternet</a:t>
            </a:r>
            <a:r>
              <a:rPr sz="1650" spc="-1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service</a:t>
            </a:r>
            <a:r>
              <a:rPr sz="1650" spc="14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prov</a:t>
            </a:r>
            <a:r>
              <a:rPr sz="1650" spc="-90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ders</a:t>
            </a:r>
            <a:r>
              <a:rPr sz="1650" spc="10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in</a:t>
            </a:r>
            <a:r>
              <a:rPr sz="1650" spc="-6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the Bay</a:t>
            </a:r>
            <a:r>
              <a:rPr sz="1650" spc="-13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Area</a:t>
            </a:r>
            <a:r>
              <a:rPr sz="1650" spc="11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to</a:t>
            </a:r>
            <a:r>
              <a:rPr sz="1650" spc="1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fac</a:t>
            </a:r>
            <a:r>
              <a:rPr sz="1650" spc="105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litate</a:t>
            </a:r>
            <a:r>
              <a:rPr sz="1650" spc="4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more</a:t>
            </a:r>
            <a:r>
              <a:rPr sz="1650" spc="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affordab</a:t>
            </a:r>
            <a:r>
              <a:rPr sz="1650" spc="30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e</a:t>
            </a:r>
            <a:r>
              <a:rPr sz="1650" spc="2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and</a:t>
            </a:r>
            <a:r>
              <a:rPr sz="1650" spc="3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access</a:t>
            </a:r>
            <a:r>
              <a:rPr sz="1650" spc="120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b</a:t>
            </a:r>
            <a:r>
              <a:rPr sz="1650" spc="-120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e</a:t>
            </a:r>
            <a:r>
              <a:rPr sz="1650" spc="2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broadband serv</a:t>
            </a:r>
            <a:r>
              <a:rPr sz="1650" spc="40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ce</a:t>
            </a:r>
            <a:r>
              <a:rPr sz="1650" spc="-9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for</a:t>
            </a:r>
            <a:r>
              <a:rPr sz="1650" spc="15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spc="-95" dirty="0">
                <a:solidFill>
                  <a:srgbClr val="282A2A"/>
                </a:solidFill>
                <a:latin typeface="Arial"/>
                <a:cs typeface="Arial"/>
              </a:rPr>
              <a:t>u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p</a:t>
            </a:r>
            <a:r>
              <a:rPr sz="1650" spc="-10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to</a:t>
            </a:r>
            <a:r>
              <a:rPr sz="1650" spc="-3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2.5</a:t>
            </a:r>
            <a:r>
              <a:rPr sz="1650" spc="8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million</a:t>
            </a:r>
            <a:r>
              <a:rPr sz="1650" spc="2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househo</a:t>
            </a:r>
            <a:r>
              <a:rPr sz="1650" spc="65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ds</a:t>
            </a:r>
            <a:r>
              <a:rPr sz="1650" spc="1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and</a:t>
            </a:r>
            <a:r>
              <a:rPr sz="1650" spc="14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186,000</a:t>
            </a:r>
            <a:r>
              <a:rPr sz="1650" spc="5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businesses</a:t>
            </a:r>
            <a:r>
              <a:rPr sz="1650" spc="16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by enabl</a:t>
            </a:r>
            <a:r>
              <a:rPr sz="1650" spc="-31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spc="-140" dirty="0">
                <a:solidFill>
                  <a:srgbClr val="282A2A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ng</a:t>
            </a:r>
            <a:r>
              <a:rPr sz="1650" spc="-2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spc="-180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ocal</a:t>
            </a:r>
            <a:r>
              <a:rPr sz="1650" spc="8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Internet</a:t>
            </a:r>
            <a:r>
              <a:rPr sz="1650" spc="-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service</a:t>
            </a:r>
            <a:r>
              <a:rPr sz="1650" spc="11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providers</a:t>
            </a:r>
            <a:r>
              <a:rPr sz="1650" spc="8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to</a:t>
            </a:r>
            <a:r>
              <a:rPr sz="1650" spc="11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uti</a:t>
            </a:r>
            <a:r>
              <a:rPr sz="1650" spc="-25" dirty="0">
                <a:solidFill>
                  <a:srgbClr val="282A2A"/>
                </a:solidFill>
                <a:latin typeface="Arial"/>
                <a:cs typeface="Arial"/>
              </a:rPr>
              <a:t>l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ize</a:t>
            </a:r>
            <a:r>
              <a:rPr sz="1650" spc="-60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the</a:t>
            </a:r>
            <a:r>
              <a:rPr sz="1650" spc="12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project's</a:t>
            </a:r>
            <a:r>
              <a:rPr sz="1650" spc="25" dirty="0">
                <a:solidFill>
                  <a:srgbClr val="282A2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82A2A"/>
                </a:solidFill>
                <a:latin typeface="Arial"/>
                <a:cs typeface="Arial"/>
              </a:rPr>
              <a:t>open network.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5839" y="1287097"/>
            <a:ext cx="0" cy="7670800"/>
          </a:xfrm>
          <a:custGeom>
            <a:avLst/>
            <a:gdLst/>
            <a:ahLst/>
            <a:cxnLst/>
            <a:rect l="l" t="t" r="r" b="b"/>
            <a:pathLst>
              <a:path h="7670800">
                <a:moveTo>
                  <a:pt x="0" y="7670596"/>
                </a:moveTo>
                <a:lnTo>
                  <a:pt x="0" y="0"/>
                </a:lnTo>
              </a:path>
            </a:pathLst>
          </a:custGeom>
          <a:ln w="4488">
            <a:solidFill>
              <a:srgbClr val="54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1403" y="8964427"/>
            <a:ext cx="5727700" cy="0"/>
          </a:xfrm>
          <a:custGeom>
            <a:avLst/>
            <a:gdLst/>
            <a:ahLst/>
            <a:cxnLst/>
            <a:rect l="l" t="t" r="r" b="b"/>
            <a:pathLst>
              <a:path w="5727700">
                <a:moveTo>
                  <a:pt x="5727264" y="0"/>
                </a:moveTo>
                <a:lnTo>
                  <a:pt x="0" y="0"/>
                </a:lnTo>
              </a:path>
            </a:pathLst>
          </a:custGeom>
          <a:ln w="4488">
            <a:solidFill>
              <a:srgbClr val="54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403" y="1289343"/>
            <a:ext cx="5727700" cy="0"/>
          </a:xfrm>
          <a:custGeom>
            <a:avLst/>
            <a:gdLst/>
            <a:ahLst/>
            <a:cxnLst/>
            <a:rect l="l" t="t" r="r" b="b"/>
            <a:pathLst>
              <a:path w="5727700">
                <a:moveTo>
                  <a:pt x="5727264" y="0"/>
                </a:moveTo>
                <a:lnTo>
                  <a:pt x="0" y="0"/>
                </a:lnTo>
              </a:path>
            </a:pathLst>
          </a:custGeom>
          <a:ln w="8976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72014" y="1282609"/>
            <a:ext cx="0" cy="7688580"/>
          </a:xfrm>
          <a:custGeom>
            <a:avLst/>
            <a:gdLst/>
            <a:ahLst/>
            <a:cxnLst/>
            <a:rect l="l" t="t" r="r" b="b"/>
            <a:pathLst>
              <a:path h="7688580">
                <a:moveTo>
                  <a:pt x="0" y="7688549"/>
                </a:moveTo>
                <a:lnTo>
                  <a:pt x="0" y="0"/>
                </a:lnTo>
              </a:path>
            </a:pathLst>
          </a:custGeom>
          <a:ln w="13465">
            <a:solidFill>
              <a:srgbClr val="3B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4398" y="9018461"/>
            <a:ext cx="171450" cy="584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2D2F2F"/>
                </a:solidFill>
                <a:latin typeface="Arial"/>
                <a:cs typeface="Arial"/>
              </a:rPr>
              <a:t>Slide</a:t>
            </a:r>
            <a:r>
              <a:rPr sz="1150" spc="145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D2F2F"/>
                </a:solidFill>
                <a:latin typeface="Arial"/>
                <a:cs typeface="Arial"/>
              </a:rPr>
              <a:t>10</a:t>
            </a:r>
            <a:endParaRPr sz="1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5839" y="1289343"/>
            <a:ext cx="5716270" cy="76752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dirty="0">
                <a:solidFill>
                  <a:srgbClr val="2D2F2F"/>
                </a:solidFill>
                <a:latin typeface="Arial"/>
                <a:cs typeface="Arial"/>
              </a:rPr>
              <a:t>A</a:t>
            </a:r>
            <a:r>
              <a:rPr sz="3600" spc="235" dirty="0">
                <a:solidFill>
                  <a:srgbClr val="2D2F2F"/>
                </a:solidFill>
                <a:latin typeface="Arial"/>
                <a:cs typeface="Arial"/>
              </a:rPr>
              <a:t>p</a:t>
            </a:r>
            <a:r>
              <a:rPr sz="3600" dirty="0">
                <a:solidFill>
                  <a:srgbClr val="2D2F2F"/>
                </a:solidFill>
                <a:latin typeface="Arial"/>
                <a:cs typeface="Arial"/>
              </a:rPr>
              <a:t>p</a:t>
            </a:r>
            <a:r>
              <a:rPr sz="3600" spc="-10" dirty="0">
                <a:solidFill>
                  <a:srgbClr val="2D2F2F"/>
                </a:solidFill>
                <a:latin typeface="Arial"/>
                <a:cs typeface="Arial"/>
              </a:rPr>
              <a:t>l</a:t>
            </a:r>
            <a:r>
              <a:rPr sz="3600" spc="-225" dirty="0">
                <a:solidFill>
                  <a:srgbClr val="2D2F2F"/>
                </a:solidFill>
                <a:latin typeface="Arial"/>
                <a:cs typeface="Arial"/>
              </a:rPr>
              <a:t>i</a:t>
            </a:r>
            <a:r>
              <a:rPr sz="3600" dirty="0">
                <a:solidFill>
                  <a:srgbClr val="2D2F2F"/>
                </a:solidFill>
                <a:latin typeface="Arial"/>
                <a:cs typeface="Arial"/>
              </a:rPr>
              <a:t>cat</a:t>
            </a:r>
            <a:r>
              <a:rPr sz="3600" spc="-60" dirty="0">
                <a:solidFill>
                  <a:srgbClr val="2D2F2F"/>
                </a:solidFill>
                <a:latin typeface="Arial"/>
                <a:cs typeface="Arial"/>
              </a:rPr>
              <a:t>i</a:t>
            </a:r>
            <a:r>
              <a:rPr sz="3600" dirty="0">
                <a:solidFill>
                  <a:srgbClr val="2D2F2F"/>
                </a:solidFill>
                <a:latin typeface="Arial"/>
                <a:cs typeface="Arial"/>
              </a:rPr>
              <a:t>ons</a:t>
            </a:r>
            <a:endParaRPr sz="3600">
              <a:latin typeface="Arial"/>
              <a:cs typeface="Arial"/>
            </a:endParaRPr>
          </a:p>
          <a:p>
            <a:pPr marL="751205" indent="-278130">
              <a:lnSpc>
                <a:spcPct val="100000"/>
              </a:lnSpc>
              <a:spcBef>
                <a:spcPts val="2950"/>
              </a:spcBef>
              <a:buClr>
                <a:srgbClr val="2D2F2F"/>
              </a:buClr>
              <a:buFont typeface="Arial"/>
              <a:buChar char="•"/>
              <a:tabLst>
                <a:tab pos="765810" algn="l"/>
              </a:tabLst>
            </a:pP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Examples</a:t>
            </a:r>
            <a:r>
              <a:rPr sz="1950" spc="125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spc="-120" dirty="0">
                <a:solidFill>
                  <a:srgbClr val="2D2F2F"/>
                </a:solidFill>
                <a:latin typeface="Arial"/>
                <a:cs typeface="Arial"/>
              </a:rPr>
              <a:t>i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nc</a:t>
            </a:r>
            <a:r>
              <a:rPr sz="1950" spc="-30" dirty="0">
                <a:solidFill>
                  <a:srgbClr val="2D2F2F"/>
                </a:solidFill>
                <a:latin typeface="Arial"/>
                <a:cs typeface="Arial"/>
              </a:rPr>
              <a:t>l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ude:</a:t>
            </a:r>
            <a:endParaRPr sz="1950">
              <a:latin typeface="Arial"/>
              <a:cs typeface="Arial"/>
            </a:endParaRPr>
          </a:p>
          <a:p>
            <a:pPr marL="1097280" lvl="1" indent="-255904">
              <a:lnSpc>
                <a:spcPct val="100000"/>
              </a:lnSpc>
              <a:spcBef>
                <a:spcPts val="280"/>
              </a:spcBef>
              <a:buClr>
                <a:srgbClr val="2D2F2F"/>
              </a:buClr>
              <a:buFont typeface="Arial"/>
              <a:buChar char="-"/>
              <a:tabLst>
                <a:tab pos="1097915" algn="l"/>
              </a:tabLst>
            </a:pP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Mob</a:t>
            </a:r>
            <a:r>
              <a:rPr sz="1950" spc="-55" dirty="0">
                <a:solidFill>
                  <a:srgbClr val="2D2F2F"/>
                </a:solidFill>
                <a:latin typeface="Arial"/>
                <a:cs typeface="Arial"/>
              </a:rPr>
              <a:t>i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le</a:t>
            </a:r>
            <a:r>
              <a:rPr sz="1950" spc="13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Data</a:t>
            </a:r>
            <a:r>
              <a:rPr sz="1950" spc="-1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Termina</a:t>
            </a:r>
            <a:r>
              <a:rPr sz="1950" spc="114" dirty="0">
                <a:solidFill>
                  <a:srgbClr val="2D2F2F"/>
                </a:solidFill>
                <a:latin typeface="Arial"/>
                <a:cs typeface="Arial"/>
              </a:rPr>
              <a:t>l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s</a:t>
            </a:r>
            <a:endParaRPr sz="1950">
              <a:latin typeface="Arial"/>
              <a:cs typeface="Arial"/>
            </a:endParaRPr>
          </a:p>
          <a:p>
            <a:pPr marL="1097280" lvl="1" indent="-255904">
              <a:lnSpc>
                <a:spcPct val="100000"/>
              </a:lnSpc>
              <a:spcBef>
                <a:spcPts val="280"/>
              </a:spcBef>
              <a:buClr>
                <a:srgbClr val="2D2F2F"/>
              </a:buClr>
              <a:buFont typeface="Arial"/>
              <a:buChar char="-"/>
              <a:tabLst>
                <a:tab pos="1097915" algn="l"/>
              </a:tabLst>
            </a:pP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Rea</a:t>
            </a:r>
            <a:r>
              <a:rPr sz="1950" spc="-70" dirty="0">
                <a:solidFill>
                  <a:srgbClr val="2D2F2F"/>
                </a:solidFill>
                <a:latin typeface="Arial"/>
                <a:cs typeface="Arial"/>
              </a:rPr>
              <a:t>l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-time</a:t>
            </a:r>
            <a:r>
              <a:rPr sz="1950" spc="155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mobile</a:t>
            </a:r>
            <a:r>
              <a:rPr sz="1950" spc="5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v</a:t>
            </a:r>
            <a:r>
              <a:rPr sz="1950" spc="5" dirty="0">
                <a:solidFill>
                  <a:srgbClr val="2D2F2F"/>
                </a:solidFill>
                <a:latin typeface="Arial"/>
                <a:cs typeface="Arial"/>
              </a:rPr>
              <a:t>i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deo</a:t>
            </a:r>
            <a:r>
              <a:rPr sz="1950" spc="65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for</a:t>
            </a:r>
            <a:r>
              <a:rPr sz="1950" spc="-35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fie</a:t>
            </a:r>
            <a:r>
              <a:rPr sz="1950" spc="25" dirty="0">
                <a:solidFill>
                  <a:srgbClr val="2D2F2F"/>
                </a:solidFill>
                <a:latin typeface="Arial"/>
                <a:cs typeface="Arial"/>
              </a:rPr>
              <a:t>l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d</a:t>
            </a:r>
            <a:r>
              <a:rPr sz="1950" spc="-5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officers;</a:t>
            </a:r>
            <a:endParaRPr sz="1950">
              <a:latin typeface="Arial"/>
              <a:cs typeface="Arial"/>
            </a:endParaRPr>
          </a:p>
          <a:p>
            <a:pPr marL="1097280" marR="1049655" lvl="1" indent="-255904">
              <a:lnSpc>
                <a:spcPts val="2130"/>
              </a:lnSpc>
              <a:spcBef>
                <a:spcPts val="560"/>
              </a:spcBef>
              <a:buClr>
                <a:srgbClr val="2D2F2F"/>
              </a:buClr>
              <a:buFont typeface="Arial"/>
              <a:buChar char="-"/>
              <a:tabLst>
                <a:tab pos="1089025" algn="l"/>
              </a:tabLst>
            </a:pP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Geo</a:t>
            </a:r>
            <a:r>
              <a:rPr sz="1950" spc="-55" dirty="0">
                <a:solidFill>
                  <a:srgbClr val="2D2F2F"/>
                </a:solidFill>
                <a:latin typeface="Arial"/>
                <a:cs typeface="Arial"/>
              </a:rPr>
              <a:t>l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ocat</a:t>
            </a:r>
            <a:r>
              <a:rPr sz="1950" spc="70" dirty="0">
                <a:solidFill>
                  <a:srgbClr val="2D2F2F"/>
                </a:solidFill>
                <a:latin typeface="Arial"/>
                <a:cs typeface="Arial"/>
              </a:rPr>
              <a:t>i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on</a:t>
            </a:r>
            <a:r>
              <a:rPr sz="1950" spc="16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spc="-105" dirty="0">
                <a:solidFill>
                  <a:srgbClr val="2D2F2F"/>
                </a:solidFill>
                <a:latin typeface="Arial"/>
                <a:cs typeface="Arial"/>
              </a:rPr>
              <a:t>i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nformation</a:t>
            </a:r>
            <a:r>
              <a:rPr sz="1950" spc="10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about</a:t>
            </a:r>
            <a:r>
              <a:rPr sz="1950" spc="45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damage,</a:t>
            </a:r>
            <a:r>
              <a:rPr sz="1950" spc="17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dangers, hazardous</a:t>
            </a:r>
            <a:r>
              <a:rPr sz="1950" spc="114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mater</a:t>
            </a:r>
            <a:r>
              <a:rPr sz="1950" spc="-30" dirty="0">
                <a:solidFill>
                  <a:srgbClr val="2D2F2F"/>
                </a:solidFill>
                <a:latin typeface="Arial"/>
                <a:cs typeface="Arial"/>
              </a:rPr>
              <a:t>i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als,</a:t>
            </a:r>
            <a:r>
              <a:rPr sz="1950" spc="114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road</a:t>
            </a:r>
            <a:r>
              <a:rPr sz="1950" spc="-4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conditions;</a:t>
            </a:r>
            <a:endParaRPr sz="1950">
              <a:latin typeface="Arial"/>
              <a:cs typeface="Arial"/>
            </a:endParaRPr>
          </a:p>
          <a:p>
            <a:pPr marL="1097280" lvl="1" indent="-260350">
              <a:lnSpc>
                <a:spcPct val="100000"/>
              </a:lnSpc>
              <a:spcBef>
                <a:spcPts val="275"/>
              </a:spcBef>
              <a:buClr>
                <a:srgbClr val="2D2F2F"/>
              </a:buClr>
              <a:buFont typeface="Arial"/>
              <a:buChar char="-"/>
              <a:tabLst>
                <a:tab pos="1097915" algn="l"/>
              </a:tabLst>
            </a:pP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Personnel</a:t>
            </a:r>
            <a:r>
              <a:rPr sz="1950" spc="65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and</a:t>
            </a:r>
            <a:r>
              <a:rPr sz="1950" spc="25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veh</a:t>
            </a:r>
            <a:r>
              <a:rPr sz="1950" spc="60" dirty="0">
                <a:solidFill>
                  <a:srgbClr val="2D2F2F"/>
                </a:solidFill>
                <a:latin typeface="Arial"/>
                <a:cs typeface="Arial"/>
              </a:rPr>
              <a:t>i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cle</a:t>
            </a:r>
            <a:r>
              <a:rPr sz="1950" spc="14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location;</a:t>
            </a:r>
            <a:endParaRPr sz="1950">
              <a:latin typeface="Arial"/>
              <a:cs typeface="Arial"/>
            </a:endParaRPr>
          </a:p>
          <a:p>
            <a:pPr marL="1078865" lvl="1" indent="-241935">
              <a:lnSpc>
                <a:spcPct val="100000"/>
              </a:lnSpc>
              <a:spcBef>
                <a:spcPts val="280"/>
              </a:spcBef>
              <a:buClr>
                <a:srgbClr val="2D2F2F"/>
              </a:buClr>
              <a:buFont typeface="Arial"/>
              <a:buChar char="-"/>
              <a:tabLst>
                <a:tab pos="1079500" algn="l"/>
              </a:tabLst>
            </a:pP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Amber</a:t>
            </a:r>
            <a:r>
              <a:rPr sz="1950" spc="195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A</a:t>
            </a:r>
            <a:r>
              <a:rPr sz="1950" spc="35" dirty="0">
                <a:solidFill>
                  <a:srgbClr val="2D2F2F"/>
                </a:solidFill>
                <a:latin typeface="Arial"/>
                <a:cs typeface="Arial"/>
              </a:rPr>
              <a:t>l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ert</a:t>
            </a:r>
            <a:r>
              <a:rPr sz="1950" spc="-25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file</a:t>
            </a:r>
            <a:r>
              <a:rPr sz="1950" spc="15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transfers,</a:t>
            </a:r>
            <a:endParaRPr sz="1950">
              <a:latin typeface="Arial"/>
              <a:cs typeface="Arial"/>
            </a:endParaRPr>
          </a:p>
          <a:p>
            <a:pPr marL="1078865" lvl="1" indent="-241935">
              <a:lnSpc>
                <a:spcPct val="100000"/>
              </a:lnSpc>
              <a:spcBef>
                <a:spcPts val="280"/>
              </a:spcBef>
              <a:buClr>
                <a:srgbClr val="2D2F2F"/>
              </a:buClr>
              <a:buFont typeface="Arial"/>
              <a:buChar char="-"/>
              <a:tabLst>
                <a:tab pos="1079500" algn="l"/>
              </a:tabLst>
            </a:pP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V</a:t>
            </a:r>
            <a:r>
              <a:rPr sz="1950" spc="125" dirty="0">
                <a:solidFill>
                  <a:srgbClr val="2D2F2F"/>
                </a:solidFill>
                <a:latin typeface="Arial"/>
                <a:cs typeface="Arial"/>
              </a:rPr>
              <a:t>i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rtual</a:t>
            </a:r>
            <a:r>
              <a:rPr sz="1950" spc="5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command</a:t>
            </a:r>
            <a:r>
              <a:rPr sz="1950" spc="21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centers.</a:t>
            </a:r>
            <a:endParaRPr sz="195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4"/>
              </a:spcBef>
              <a:buClr>
                <a:srgbClr val="2D2F2F"/>
              </a:buClr>
              <a:buFont typeface="Arial"/>
              <a:buChar char="-"/>
            </a:pPr>
            <a:endParaRPr sz="2700">
              <a:latin typeface="Times New Roman"/>
              <a:cs typeface="Times New Roman"/>
            </a:endParaRPr>
          </a:p>
          <a:p>
            <a:pPr marL="751205" marR="567055" indent="-282575">
              <a:lnSpc>
                <a:spcPct val="92100"/>
              </a:lnSpc>
              <a:buClr>
                <a:srgbClr val="2D2F2F"/>
              </a:buClr>
              <a:buFont typeface="Arial"/>
              <a:buChar char="•"/>
              <a:tabLst>
                <a:tab pos="747395" algn="l"/>
              </a:tabLst>
            </a:pP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The</a:t>
            </a:r>
            <a:r>
              <a:rPr sz="1950" spc="24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Bay</a:t>
            </a:r>
            <a:r>
              <a:rPr sz="1950" spc="-125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Area</a:t>
            </a:r>
            <a:r>
              <a:rPr sz="1950" spc="22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Reg</a:t>
            </a:r>
            <a:r>
              <a:rPr sz="1950" spc="-95" dirty="0">
                <a:solidFill>
                  <a:srgbClr val="2D2F2F"/>
                </a:solidFill>
                <a:latin typeface="Arial"/>
                <a:cs typeface="Arial"/>
              </a:rPr>
              <a:t>i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onal</a:t>
            </a:r>
            <a:r>
              <a:rPr sz="1950" spc="15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spc="-185" dirty="0">
                <a:solidFill>
                  <a:srgbClr val="2D2F2F"/>
                </a:solidFill>
                <a:latin typeface="Arial"/>
                <a:cs typeface="Arial"/>
              </a:rPr>
              <a:t>I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nteroperabi</a:t>
            </a:r>
            <a:r>
              <a:rPr sz="1950" spc="135" dirty="0">
                <a:solidFill>
                  <a:srgbClr val="2D2F2F"/>
                </a:solidFill>
                <a:latin typeface="Arial"/>
                <a:cs typeface="Arial"/>
              </a:rPr>
              <a:t>l</a:t>
            </a:r>
            <a:r>
              <a:rPr sz="1950" spc="-210" dirty="0">
                <a:solidFill>
                  <a:srgbClr val="2D2F2F"/>
                </a:solidFill>
                <a:latin typeface="Arial"/>
                <a:cs typeface="Arial"/>
              </a:rPr>
              <a:t>i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ty</a:t>
            </a:r>
            <a:r>
              <a:rPr sz="1950" spc="7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JPA</a:t>
            </a:r>
            <a:r>
              <a:rPr sz="1950" spc="55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will</a:t>
            </a:r>
            <a:r>
              <a:rPr sz="1950" spc="114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manage qua</a:t>
            </a:r>
            <a:r>
              <a:rPr sz="1950" spc="55" dirty="0">
                <a:solidFill>
                  <a:srgbClr val="2D2F2F"/>
                </a:solidFill>
                <a:latin typeface="Arial"/>
                <a:cs typeface="Arial"/>
              </a:rPr>
              <a:t>l</a:t>
            </a:r>
            <a:r>
              <a:rPr sz="1950" spc="-335" dirty="0">
                <a:solidFill>
                  <a:srgbClr val="2D2F2F"/>
                </a:solidFill>
                <a:latin typeface="Arial"/>
                <a:cs typeface="Arial"/>
              </a:rPr>
              <a:t>i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ty-of-service,</a:t>
            </a:r>
            <a:r>
              <a:rPr sz="1950" spc="24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access,</a:t>
            </a:r>
            <a:r>
              <a:rPr sz="1950" spc="204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spc="-105" dirty="0">
                <a:solidFill>
                  <a:srgbClr val="2D2F2F"/>
                </a:solidFill>
                <a:latin typeface="Arial"/>
                <a:cs typeface="Arial"/>
              </a:rPr>
              <a:t>i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nteroperabi</a:t>
            </a:r>
            <a:r>
              <a:rPr sz="1950" spc="100" dirty="0">
                <a:solidFill>
                  <a:srgbClr val="2D2F2F"/>
                </a:solidFill>
                <a:latin typeface="Arial"/>
                <a:cs typeface="Arial"/>
              </a:rPr>
              <a:t>l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ity,</a:t>
            </a:r>
            <a:r>
              <a:rPr sz="1950" spc="5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po</a:t>
            </a:r>
            <a:r>
              <a:rPr sz="1950" spc="-10" dirty="0">
                <a:solidFill>
                  <a:srgbClr val="2D2F2F"/>
                </a:solidFill>
                <a:latin typeface="Arial"/>
                <a:cs typeface="Arial"/>
              </a:rPr>
              <a:t>l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icy,</a:t>
            </a:r>
            <a:r>
              <a:rPr sz="1950" spc="45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and system</a:t>
            </a:r>
            <a:r>
              <a:rPr sz="1950" spc="22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management</a:t>
            </a:r>
            <a:r>
              <a:rPr sz="1950" spc="26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spc="-175" dirty="0">
                <a:solidFill>
                  <a:srgbClr val="2D2F2F"/>
                </a:solidFill>
                <a:latin typeface="Arial"/>
                <a:cs typeface="Arial"/>
              </a:rPr>
              <a:t>i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ssues</a:t>
            </a:r>
            <a:r>
              <a:rPr sz="1950" spc="5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for</a:t>
            </a:r>
            <a:r>
              <a:rPr sz="1950" spc="8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the</a:t>
            </a:r>
            <a:r>
              <a:rPr sz="1950" spc="185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pub</a:t>
            </a:r>
            <a:r>
              <a:rPr sz="1950" spc="20" dirty="0">
                <a:solidFill>
                  <a:srgbClr val="2D2F2F"/>
                </a:solidFill>
                <a:latin typeface="Arial"/>
                <a:cs typeface="Arial"/>
              </a:rPr>
              <a:t>l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ic</a:t>
            </a:r>
            <a:r>
              <a:rPr sz="1950" spc="-70" dirty="0">
                <a:solidFill>
                  <a:srgbClr val="2D2F2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D2F2F"/>
                </a:solidFill>
                <a:latin typeface="Arial"/>
                <a:cs typeface="Arial"/>
              </a:rPr>
              <a:t>safety network.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1228</Words>
  <Application>Microsoft Office PowerPoint</Application>
  <PresentationFormat>Custom</PresentationFormat>
  <Paragraphs>302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Agency Sites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</dc:creator>
  <cp:lastModifiedBy>Stephanie</cp:lastModifiedBy>
  <cp:revision>1</cp:revision>
  <dcterms:created xsi:type="dcterms:W3CDTF">2017-09-27T19:56:39Z</dcterms:created>
  <dcterms:modified xsi:type="dcterms:W3CDTF">2017-10-03T20:57:12Z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2017-09-28T00:00:00Z</vt:filetime>
  </property>
  <property fmtid="{D5CDD505-2E9C-101B-9397-08002B2CF9AE}" pid="3" name="LastSaved">
    <vt:filetime>2017-09-28T00:00:00Z</vt:filetime>
  </property>
</Properties>
</file>